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257" r:id="rId25"/>
    <p:sldId id="259" r:id="rId26"/>
    <p:sldId id="258" r:id="rId27"/>
    <p:sldId id="277" r:id="rId28"/>
    <p:sldId id="263" r:id="rId29"/>
    <p:sldId id="264" r:id="rId30"/>
    <p:sldId id="272" r:id="rId31"/>
    <p:sldId id="278" r:id="rId32"/>
    <p:sldId id="280" r:id="rId33"/>
    <p:sldId id="281" r:id="rId34"/>
    <p:sldId id="279" r:id="rId35"/>
    <p:sldId id="282" r:id="rId36"/>
    <p:sldId id="283" r:id="rId37"/>
    <p:sldId id="262" r:id="rId38"/>
  </p:sldIdLst>
  <p:sldSz cx="9144000" cy="6858000" type="screen4x3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7676"/>
    <a:srgbClr val="787878"/>
    <a:srgbClr val="696969"/>
    <a:srgbClr val="5A5A5A"/>
    <a:srgbClr val="4B4B4B"/>
    <a:srgbClr val="3D3D3D"/>
    <a:srgbClr val="3C3C3C"/>
    <a:srgbClr val="2D2D2D"/>
    <a:srgbClr val="1E1E1E"/>
    <a:srgbClr val="0F0F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863" autoAdjust="0"/>
  </p:normalViewPr>
  <p:slideViewPr>
    <p:cSldViewPr showGuides="1">
      <p:cViewPr>
        <p:scale>
          <a:sx n="89" d="100"/>
          <a:sy n="89" d="100"/>
        </p:scale>
        <p:origin x="-1350" y="-72"/>
      </p:cViewPr>
      <p:guideLst>
        <p:guide orient="horz" pos="4319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-3846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3C72DD-A47D-4596-9320-016185F18F6F}" type="datetimeFigureOut">
              <a:rPr lang="pl-PL" smtClean="0"/>
              <a:pPr/>
              <a:t>23.05.2015</a:t>
            </a:fld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D8903B-74BF-4EEB-B157-8E6676FF46C1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169231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BD98F9-C2CD-449F-8F3D-526A627A669D}" type="datetimeFigureOut">
              <a:rPr lang="pl-PL" smtClean="0"/>
              <a:pPr/>
              <a:t>23.05.2015</a:t>
            </a:fld>
            <a:endParaRPr lang="pl-PL" dirty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 dirty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B6B65-46E0-4188-B281-0398654F7C81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21657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85331-A752-4F9F-82CD-29A2C61C3C07}" type="slidenum">
              <a:rPr lang="pl-PL" smtClean="0">
                <a:solidFill>
                  <a:prstClr val="black"/>
                </a:solidFill>
              </a:rPr>
              <a:pPr/>
              <a:t>3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508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Fotomontaż</a:t>
            </a:r>
            <a:r>
              <a:rPr lang="pl-PL" baseline="0" dirty="0" smtClean="0"/>
              <a:t> własny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85331-A752-4F9F-82CD-29A2C61C3C07}" type="slidenum">
              <a:rPr lang="pl-PL" smtClean="0">
                <a:solidFill>
                  <a:prstClr val="black"/>
                </a:solidFill>
              </a:rPr>
              <a:pPr/>
              <a:t>21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385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http://en.wikipedia.org/wiki/Programming_paradigm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85331-A752-4F9F-82CD-29A2C61C3C07}" type="slidenum">
              <a:rPr lang="pl-PL" smtClean="0">
                <a:solidFill>
                  <a:prstClr val="black"/>
                </a:solidFill>
              </a:rPr>
              <a:pPr/>
              <a:t>5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235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http://en.wikipedia.org/wiki/Type_system</a:t>
            </a:r>
          </a:p>
          <a:p>
            <a:r>
              <a:rPr lang="pl-PL" dirty="0" smtClean="0"/>
              <a:t>http://joose-js.googlecode.com/svn/trunk/doc_images/Joose_Type_Hierarchy.png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85331-A752-4F9F-82CD-29A2C61C3C07}" type="slidenum">
              <a:rPr lang="pl-PL" smtClean="0">
                <a:solidFill>
                  <a:prstClr val="black"/>
                </a:solidFill>
              </a:rPr>
              <a:pPr/>
              <a:t>8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704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smtClean="0"/>
              <a:t>http://c2.com/cgi/wiki?DuckTyping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85331-A752-4F9F-82CD-29A2C61C3C07}" type="slidenum">
              <a:rPr lang="pl-PL" smtClean="0">
                <a:solidFill>
                  <a:prstClr val="black"/>
                </a:solidFill>
              </a:rPr>
              <a:pPr/>
              <a:t>9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615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 smtClean="0"/>
              <a:t>Discussion</a:t>
            </a:r>
            <a:r>
              <a:rPr lang="pl-PL" dirty="0" smtClean="0"/>
              <a:t>: https://github.com/nabijaczleweli/UniwersytetDzieci-Google-2015-prezentacja/commit/53a5ee0508f6e9c11b1e7580060d6b44f52adebd#commitcomment-11144249</a:t>
            </a:r>
          </a:p>
          <a:p>
            <a:r>
              <a:rPr lang="pl-PL" dirty="0" smtClean="0"/>
              <a:t>Image: http://edwuf.de/c-programming-global/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85331-A752-4F9F-82CD-29A2C61C3C07}" type="slidenum">
              <a:rPr lang="pl-PL" smtClean="0">
                <a:solidFill>
                  <a:prstClr val="black"/>
                </a:solidFill>
              </a:rPr>
              <a:pPr/>
              <a:t>10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23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Second </a:t>
            </a:r>
            <a:r>
              <a:rPr lang="pl-PL" dirty="0" err="1" smtClean="0"/>
              <a:t>dot</a:t>
            </a:r>
            <a:r>
              <a:rPr lang="pl-PL" dirty="0" smtClean="0"/>
              <a:t> </a:t>
            </a:r>
            <a:r>
              <a:rPr lang="pl-PL" dirty="0" err="1" smtClean="0"/>
              <a:t>might</a:t>
            </a:r>
            <a:r>
              <a:rPr lang="pl-PL" dirty="0" smtClean="0"/>
              <a:t> </a:t>
            </a:r>
            <a:r>
              <a:rPr lang="pl-PL" dirty="0" err="1" smtClean="0"/>
              <a:t>require</a:t>
            </a:r>
            <a:r>
              <a:rPr lang="pl-PL" dirty="0" smtClean="0"/>
              <a:t> </a:t>
            </a:r>
            <a:r>
              <a:rPr lang="pl-PL" dirty="0" err="1" smtClean="0"/>
              <a:t>cleanup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85331-A752-4F9F-82CD-29A2C61C3C07}" type="slidenum">
              <a:rPr lang="pl-PL" smtClean="0">
                <a:solidFill>
                  <a:prstClr val="black"/>
                </a:solidFill>
              </a:rPr>
              <a:pPr/>
              <a:t>13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145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http://www.secretgeek.net/image/function_v_imperative.PNG</a:t>
            </a:r>
          </a:p>
          <a:p>
            <a:r>
              <a:rPr lang="pl-PL" dirty="0" smtClean="0"/>
              <a:t>http://en.wikipedia.org/wiki/Subroutine</a:t>
            </a:r>
          </a:p>
          <a:p>
            <a:r>
              <a:rPr lang="pl-PL" dirty="0" smtClean="0"/>
              <a:t>Jednostka może być niezrozumiała, zmienić?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85331-A752-4F9F-82CD-29A2C61C3C07}" type="slidenum">
              <a:rPr lang="pl-PL" smtClean="0">
                <a:solidFill>
                  <a:prstClr val="black"/>
                </a:solidFill>
              </a:rPr>
              <a:pPr/>
              <a:t>14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355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Czy ta</a:t>
            </a:r>
            <a:r>
              <a:rPr lang="pl-PL" baseline="0" dirty="0" smtClean="0"/>
              <a:t> sekcja jest w ogóle potrzebna?</a:t>
            </a:r>
          </a:p>
          <a:p>
            <a:r>
              <a:rPr lang="pl-PL" baseline="0" dirty="0" smtClean="0"/>
              <a:t>Splitnąć na dwa slajdy?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85331-A752-4F9F-82CD-29A2C61C3C07}" type="slidenum">
              <a:rPr lang="pl-PL" smtClean="0">
                <a:solidFill>
                  <a:prstClr val="black"/>
                </a:solidFill>
              </a:rPr>
              <a:pPr/>
              <a:t>15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205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 smtClean="0"/>
              <a:t>Fotomontaż roboty</a:t>
            </a:r>
            <a:r>
              <a:rPr lang="pl-PL" baseline="0" dirty="0" smtClean="0"/>
              <a:t> </a:t>
            </a:r>
            <a:r>
              <a:rPr lang="pl-PL" dirty="0" smtClean="0"/>
              <a:t>własnej </a:t>
            </a:r>
            <a:r>
              <a:rPr lang="pl-PL" baseline="0" dirty="0" smtClean="0"/>
              <a:t>(Google image </a:t>
            </a:r>
            <a:r>
              <a:rPr lang="pl-PL" baseline="0" dirty="0" err="1" smtClean="0"/>
              <a:t>search</a:t>
            </a:r>
            <a:r>
              <a:rPr lang="pl-PL" baseline="0" dirty="0" smtClean="0"/>
              <a:t>: businessman, </a:t>
            </a:r>
            <a:r>
              <a:rPr lang="pl-PL" baseline="0" dirty="0" err="1" smtClean="0"/>
              <a:t>hoodie</a:t>
            </a:r>
            <a:r>
              <a:rPr lang="pl-PL" baseline="0" dirty="0" smtClean="0"/>
              <a:t> </a:t>
            </a:r>
            <a:r>
              <a:rPr lang="pl-PL" baseline="0" dirty="0" err="1" smtClean="0"/>
              <a:t>man</a:t>
            </a:r>
            <a:r>
              <a:rPr lang="pl-PL" baseline="0" dirty="0" smtClean="0"/>
              <a:t> with </a:t>
            </a:r>
            <a:r>
              <a:rPr lang="pl-PL" baseline="0" dirty="0" err="1" smtClean="0"/>
              <a:t>gun</a:t>
            </a:r>
            <a:r>
              <a:rPr lang="pl-PL" baseline="0" dirty="0" smtClean="0"/>
              <a:t>)</a:t>
            </a:r>
            <a:endParaRPr lang="pl-PL" dirty="0" smtClean="0"/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85331-A752-4F9F-82CD-29A2C61C3C07}" type="slidenum">
              <a:rPr lang="pl-PL" smtClean="0">
                <a:solidFill>
                  <a:prstClr val="black"/>
                </a:solidFill>
              </a:rPr>
              <a:pPr/>
              <a:t>18</a:t>
            </a:fld>
            <a:endParaRPr lang="pl-PL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068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tytułowy (fotk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3" name="Picture 7" descr="D:\projekty\Uniwersytet Dzieci\uniwersytet dzieci 8.10.2011-bogdankrezel.com\uniwersytet dzieci 4.jpg"/>
          <p:cNvPicPr>
            <a:picLocks noChangeAspect="1" noChangeArrowheads="1"/>
          </p:cNvPicPr>
          <p:nvPr userDrawn="1"/>
        </p:nvPicPr>
        <p:blipFill>
          <a:blip r:embed="rId2" cstate="print"/>
          <a:srcRect l="11831" t="17463" r="11208"/>
          <a:stretch>
            <a:fillRect/>
          </a:stretch>
        </p:blipFill>
        <p:spPr bwMode="auto">
          <a:xfrm>
            <a:off x="0" y="0"/>
            <a:ext cx="9144000" cy="6525344"/>
          </a:xfrm>
          <a:prstGeom prst="rect">
            <a:avLst/>
          </a:prstGeom>
          <a:noFill/>
        </p:spPr>
      </p:pic>
      <p:pic>
        <p:nvPicPr>
          <p:cNvPr id="4104" name="Picture 8" descr="D:\projekty\Uniwersytet Dzieci\WDRAŻANIE\Prezentacja PPT\EDISONDA_UD_teczka_02.png"/>
          <p:cNvPicPr>
            <a:picLocks noChangeAspect="1" noChangeArrowheads="1"/>
          </p:cNvPicPr>
          <p:nvPr userDrawn="1"/>
        </p:nvPicPr>
        <p:blipFill>
          <a:blip r:embed="rId3" cstate="print"/>
          <a:srcRect l="9607" r="21254" b="18963"/>
          <a:stretch>
            <a:fillRect/>
          </a:stretch>
        </p:blipFill>
        <p:spPr bwMode="auto">
          <a:xfrm>
            <a:off x="-11173" y="4869160"/>
            <a:ext cx="9155173" cy="2016224"/>
          </a:xfrm>
          <a:prstGeom prst="rect">
            <a:avLst/>
          </a:prstGeom>
          <a:noFill/>
        </p:spPr>
      </p:pic>
      <p:sp>
        <p:nvSpPr>
          <p:cNvPr id="26" name="Tytuł 1"/>
          <p:cNvSpPr>
            <a:spLocks noGrp="1"/>
          </p:cNvSpPr>
          <p:nvPr>
            <p:ph type="ctrTitle" hasCustomPrompt="1"/>
          </p:nvPr>
        </p:nvSpPr>
        <p:spPr>
          <a:xfrm>
            <a:off x="2736304" y="4941168"/>
            <a:ext cx="6012160" cy="1827584"/>
          </a:xfrm>
        </p:spPr>
        <p:txBody>
          <a:bodyPr>
            <a:normAutofit/>
          </a:bodyPr>
          <a:lstStyle>
            <a:lvl1pPr algn="l">
              <a:defRPr sz="3200" baseline="0">
                <a:solidFill>
                  <a:srgbClr val="0070C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l-PL" dirty="0" smtClean="0"/>
              <a:t>Tytuł prezentacji </a:t>
            </a:r>
            <a:endParaRPr lang="pl-PL" dirty="0"/>
          </a:p>
        </p:txBody>
      </p:sp>
      <p:pic>
        <p:nvPicPr>
          <p:cNvPr id="4105" name="Picture 9" descr="D:\projekty\Uniwersytet Dzieci\WDRAŻANIE\LOGO\Logo public\UD Logo Kolor\Uniwersytet_Dzieci_logo_kolor.jpg"/>
          <p:cNvPicPr>
            <a:picLocks noChangeAspect="1" noChangeArrowheads="1"/>
          </p:cNvPicPr>
          <p:nvPr userDrawn="1"/>
        </p:nvPicPr>
        <p:blipFill>
          <a:blip r:embed="rId4" cstate="print"/>
          <a:srcRect t="4505" b="2702"/>
          <a:stretch>
            <a:fillRect/>
          </a:stretch>
        </p:blipFill>
        <p:spPr bwMode="auto">
          <a:xfrm>
            <a:off x="32166" y="5035664"/>
            <a:ext cx="2235578" cy="1805097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na zakończe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D:\projekty\Uniwersytet Dzieci\WDRAŻANIE\Prezentacja PPT\EDISONDA_UD_teczka_02.jpg"/>
          <p:cNvPicPr>
            <a:picLocks noChangeAspect="1" noChangeArrowheads="1"/>
          </p:cNvPicPr>
          <p:nvPr userDrawn="1"/>
        </p:nvPicPr>
        <p:blipFill>
          <a:blip r:embed="rId2" cstate="print"/>
          <a:srcRect l="3857" t="13333" r="941"/>
          <a:stretch>
            <a:fillRect/>
          </a:stretch>
        </p:blipFill>
        <p:spPr bwMode="auto">
          <a:xfrm>
            <a:off x="-1" y="5136760"/>
            <a:ext cx="9142413" cy="1748624"/>
          </a:xfrm>
          <a:prstGeom prst="rect">
            <a:avLst/>
          </a:prstGeom>
          <a:noFill/>
        </p:spPr>
      </p:pic>
      <p:pic>
        <p:nvPicPr>
          <p:cNvPr id="12" name="Picture 5" descr="D:\projekty\Uniwersytet Dzieci\WDRAŻANIE\LOGO\Logo public\UD Logo Kolor Inwersja\Uniwersytet_Dzieci_logo_kolor_inwersja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184" y="5305295"/>
            <a:ext cx="1815879" cy="1580089"/>
          </a:xfrm>
          <a:prstGeom prst="rect">
            <a:avLst/>
          </a:prstGeom>
          <a:noFill/>
        </p:spPr>
      </p:pic>
      <p:sp>
        <p:nvSpPr>
          <p:cNvPr id="14" name="pole tekstowe 13"/>
          <p:cNvSpPr txBox="1"/>
          <p:nvPr userDrawn="1"/>
        </p:nvSpPr>
        <p:spPr>
          <a:xfrm>
            <a:off x="2267744" y="5445224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pl-PL" sz="1200" dirty="0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Kontakt</a:t>
            </a:r>
            <a: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ul. Mydlarska 4</a:t>
            </a:r>
            <a:b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30-703 Kraków</a:t>
            </a:r>
            <a:endParaRPr lang="pl-PL" sz="1200" dirty="0">
              <a:solidFill>
                <a:schemeClr val="tx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pole tekstowe 15"/>
          <p:cNvSpPr txBox="1"/>
          <p:nvPr userDrawn="1"/>
        </p:nvSpPr>
        <p:spPr>
          <a:xfrm>
            <a:off x="4499992" y="5445224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Biura</a:t>
            </a:r>
            <a: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ul. Wiśniowa  36 m. 2</a:t>
            </a:r>
          </a:p>
          <a:p>
            <a: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02-520 Warszawa</a:t>
            </a:r>
            <a:endParaRPr lang="pl-PL" sz="1200" dirty="0">
              <a:solidFill>
                <a:schemeClr val="tx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pole tekstowe 16"/>
          <p:cNvSpPr txBox="1"/>
          <p:nvPr userDrawn="1"/>
        </p:nvSpPr>
        <p:spPr>
          <a:xfrm>
            <a:off x="4499992" y="5951021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ul. Iwana Pawłowa 1/1</a:t>
            </a:r>
          </a:p>
          <a:p>
            <a: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53-604 Wrocław</a:t>
            </a:r>
          </a:p>
        </p:txBody>
      </p:sp>
      <p:sp>
        <p:nvSpPr>
          <p:cNvPr id="18" name="pole tekstowe 17"/>
          <p:cNvSpPr txBox="1"/>
          <p:nvPr userDrawn="1"/>
        </p:nvSpPr>
        <p:spPr>
          <a:xfrm>
            <a:off x="6444208" y="5951021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ul. Kościuszki 31a/8</a:t>
            </a:r>
          </a:p>
          <a:p>
            <a: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10-503 Olsztyn</a:t>
            </a:r>
          </a:p>
        </p:txBody>
      </p:sp>
      <p:sp>
        <p:nvSpPr>
          <p:cNvPr id="19" name="pole tekstowe 18"/>
          <p:cNvSpPr txBox="1"/>
          <p:nvPr userDrawn="1"/>
        </p:nvSpPr>
        <p:spPr>
          <a:xfrm>
            <a:off x="2285984" y="5929330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sekretariat</a:t>
            </a:r>
            <a:r>
              <a:rPr lang="pl-PL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@</a:t>
            </a:r>
            <a: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ud.edu.pl</a:t>
            </a:r>
          </a:p>
          <a:p>
            <a:r>
              <a:rPr lang="pl-PL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www.uniwersytetdzieci.pl</a:t>
            </a:r>
          </a:p>
        </p:txBody>
      </p:sp>
      <p:sp>
        <p:nvSpPr>
          <p:cNvPr id="20" name="Tytuł 1"/>
          <p:cNvSpPr>
            <a:spLocks noGrp="1"/>
          </p:cNvSpPr>
          <p:nvPr>
            <p:ph type="ctrTitle" hasCustomPrompt="1"/>
          </p:nvPr>
        </p:nvSpPr>
        <p:spPr>
          <a:xfrm>
            <a:off x="0" y="1628800"/>
            <a:ext cx="9144000" cy="1830065"/>
          </a:xfrm>
        </p:spPr>
        <p:txBody>
          <a:bodyPr>
            <a:normAutofit/>
          </a:bodyPr>
          <a:lstStyle>
            <a:lvl1pPr algn="ctr">
              <a:defRPr sz="3600" baseline="0">
                <a:solidFill>
                  <a:srgbClr val="0070C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l-PL" dirty="0" smtClean="0"/>
              <a:t>Dziękuję! lub coś…</a:t>
            </a:r>
            <a:endParaRPr lang="pl-PL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tytułowy (fotka)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D:\projekty\Uniwersytet Dzieci\uniwersytet dzieci 8.10.2011-bogdankrezel.com\uniwersytet dzieci 8.jpg"/>
          <p:cNvPicPr>
            <a:picLocks noChangeAspect="1" noChangeArrowheads="1"/>
          </p:cNvPicPr>
          <p:nvPr userDrawn="1"/>
        </p:nvPicPr>
        <p:blipFill>
          <a:blip r:embed="rId2" cstate="print"/>
          <a:srcRect t="4000"/>
          <a:stretch>
            <a:fillRect/>
          </a:stretch>
        </p:blipFill>
        <p:spPr bwMode="auto">
          <a:xfrm>
            <a:off x="-1587" y="0"/>
            <a:ext cx="9144000" cy="5841119"/>
          </a:xfrm>
          <a:prstGeom prst="rect">
            <a:avLst/>
          </a:prstGeom>
          <a:noFill/>
        </p:spPr>
      </p:pic>
      <p:pic>
        <p:nvPicPr>
          <p:cNvPr id="24" name="Picture 10" descr="D:\projekty\Uniwersytet Dzieci\WDRAŻANIE\Prezentacja PPT\EDISONDA_UD_teczka_02.png"/>
          <p:cNvPicPr>
            <a:picLocks noChangeAspect="1" noChangeArrowheads="1"/>
          </p:cNvPicPr>
          <p:nvPr userDrawn="1"/>
        </p:nvPicPr>
        <p:blipFill>
          <a:blip r:embed="rId3" cstate="print"/>
          <a:srcRect l="3155" r="16407" b="7935"/>
          <a:stretch>
            <a:fillRect/>
          </a:stretch>
        </p:blipFill>
        <p:spPr bwMode="auto">
          <a:xfrm>
            <a:off x="0" y="4869160"/>
            <a:ext cx="9180512" cy="1988840"/>
          </a:xfrm>
          <a:prstGeom prst="rect">
            <a:avLst/>
          </a:prstGeom>
          <a:noFill/>
        </p:spPr>
      </p:pic>
      <p:pic>
        <p:nvPicPr>
          <p:cNvPr id="25" name="Picture 5" descr="D:\projekty\Uniwersytet Dzieci\WDRAŻANIE\LOGO\Logo public\UD Logo Kolor Inwersja\Uniwersytet_Dzieci_logo_kolor_inwersja.jpg"/>
          <p:cNvPicPr>
            <a:picLocks noChangeAspect="1" noChangeArrowheads="1"/>
          </p:cNvPicPr>
          <p:nvPr userDrawn="1"/>
        </p:nvPicPr>
        <p:blipFill>
          <a:blip r:embed="rId4" cstate="print"/>
          <a:srcRect t="3831" b="-433"/>
          <a:stretch>
            <a:fillRect/>
          </a:stretch>
        </p:blipFill>
        <p:spPr bwMode="auto">
          <a:xfrm>
            <a:off x="107504" y="5042147"/>
            <a:ext cx="2160241" cy="1815853"/>
          </a:xfrm>
          <a:prstGeom prst="rect">
            <a:avLst/>
          </a:prstGeom>
          <a:noFill/>
        </p:spPr>
      </p:pic>
      <p:sp>
        <p:nvSpPr>
          <p:cNvPr id="26" name="Tytuł 1"/>
          <p:cNvSpPr>
            <a:spLocks noGrp="1"/>
          </p:cNvSpPr>
          <p:nvPr>
            <p:ph type="ctrTitle" hasCustomPrompt="1"/>
          </p:nvPr>
        </p:nvSpPr>
        <p:spPr>
          <a:xfrm>
            <a:off x="2699792" y="4869160"/>
            <a:ext cx="6048672" cy="1830065"/>
          </a:xfr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l-PL" dirty="0" smtClean="0"/>
              <a:t>Tytuł prezentacji</a:t>
            </a:r>
            <a:endParaRPr lang="pl-PL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rozdział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D:\projekty\Uniwersytet Dzieci\WDRAŻANIE\Prezentacja PPT\EDISONDA_UD_Poczta_onet_logowanie_04.jpg"/>
          <p:cNvPicPr>
            <a:picLocks noChangeAspect="1" noChangeArrowheads="1"/>
          </p:cNvPicPr>
          <p:nvPr userDrawn="1"/>
        </p:nvPicPr>
        <p:blipFill>
          <a:blip r:embed="rId2" cstate="print"/>
          <a:srcRect l="7017" r="8509" b="13787"/>
          <a:stretch>
            <a:fillRect/>
          </a:stretch>
        </p:blipFill>
        <p:spPr bwMode="auto">
          <a:xfrm>
            <a:off x="0" y="1509036"/>
            <a:ext cx="9144000" cy="5232332"/>
          </a:xfrm>
          <a:prstGeom prst="rect">
            <a:avLst/>
          </a:prstGeom>
          <a:noFill/>
        </p:spPr>
      </p:pic>
      <p:sp>
        <p:nvSpPr>
          <p:cNvPr id="6" name="Tytuł 1"/>
          <p:cNvSpPr>
            <a:spLocks noGrp="1"/>
          </p:cNvSpPr>
          <p:nvPr>
            <p:ph type="ctrTitle" hasCustomPrompt="1"/>
          </p:nvPr>
        </p:nvSpPr>
        <p:spPr>
          <a:xfrm>
            <a:off x="1115616" y="4938687"/>
            <a:ext cx="6910536" cy="1470025"/>
          </a:xfrm>
        </p:spPr>
        <p:txBody>
          <a:bodyPr>
            <a:normAutofit/>
          </a:bodyPr>
          <a:lstStyle>
            <a:lvl1pPr algn="l">
              <a:defRPr sz="3600" spc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l-PL" dirty="0" smtClean="0"/>
              <a:t>Tytuł prezentacji</a:t>
            </a:r>
            <a:endParaRPr lang="pl-PL" dirty="0"/>
          </a:p>
        </p:txBody>
      </p:sp>
      <p:pic>
        <p:nvPicPr>
          <p:cNvPr id="7" name="Picture 2" descr="D:\projekty\Uniwersytet Dzieci\WDRAŻANIE\LOGO\2011_logo_full_finall_1X_pole_ochronne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4852" y="620339"/>
            <a:ext cx="3025060" cy="2592637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projekty\Uniwersytet Dzieci\WDRAŻANIE\Prezentacja PPT\EDISONDA_UD_kartki_swiateczne_dwustronne_01.jpg"/>
          <p:cNvPicPr>
            <a:picLocks noChangeAspect="1" noChangeArrowheads="1"/>
          </p:cNvPicPr>
          <p:nvPr userDrawn="1"/>
        </p:nvPicPr>
        <p:blipFill>
          <a:blip r:embed="rId2" cstate="print"/>
          <a:srcRect l="4018" t="1429" r="3325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8" name="Tytuł 1"/>
          <p:cNvSpPr>
            <a:spLocks noGrp="1"/>
          </p:cNvSpPr>
          <p:nvPr>
            <p:ph type="ctrTitle" hasCustomPrompt="1"/>
          </p:nvPr>
        </p:nvSpPr>
        <p:spPr>
          <a:xfrm>
            <a:off x="1115616" y="4407247"/>
            <a:ext cx="6910536" cy="1470025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l-PL" dirty="0" smtClean="0"/>
              <a:t>Tytuł slajdu dzielącego</a:t>
            </a:r>
            <a:endParaRPr lang="pl-PL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z samym teks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projekty\Uniwersytet Dzieci\WDRAŻANIE\Prezentacja PPT\EDISONDA_UD_Strona_główna_15.jpg"/>
          <p:cNvPicPr>
            <a:picLocks noChangeAspect="1" noChangeArrowheads="1"/>
          </p:cNvPicPr>
          <p:nvPr userDrawn="1"/>
        </p:nvPicPr>
        <p:blipFill>
          <a:blip r:embed="rId2" cstate="print"/>
          <a:srcRect l="11812" t="21046" r="12589"/>
          <a:stretch>
            <a:fillRect/>
          </a:stretch>
        </p:blipFill>
        <p:spPr bwMode="auto">
          <a:xfrm>
            <a:off x="85754" y="0"/>
            <a:ext cx="9058246" cy="1286000"/>
          </a:xfrm>
          <a:prstGeom prst="rect">
            <a:avLst/>
          </a:prstGeom>
          <a:noFill/>
        </p:spPr>
      </p:pic>
      <p:sp>
        <p:nvSpPr>
          <p:cNvPr id="5" name="Tytuł 1"/>
          <p:cNvSpPr>
            <a:spLocks noGrp="1"/>
          </p:cNvSpPr>
          <p:nvPr>
            <p:ph type="ctrTitle" hasCustomPrompt="1"/>
          </p:nvPr>
        </p:nvSpPr>
        <p:spPr>
          <a:xfrm>
            <a:off x="467544" y="404664"/>
            <a:ext cx="8280920" cy="504056"/>
          </a:xfrm>
        </p:spPr>
        <p:txBody>
          <a:bodyPr>
            <a:no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l-PL" dirty="0" smtClean="0"/>
              <a:t>Tytuł slajdu z samym tekstem</a:t>
            </a:r>
            <a:endParaRPr lang="pl-PL" dirty="0"/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10"/>
          </p:nvPr>
        </p:nvSpPr>
        <p:spPr>
          <a:xfrm>
            <a:off x="827585" y="44624"/>
            <a:ext cx="7488832" cy="332656"/>
          </a:xfrm>
        </p:spPr>
        <p:txBody>
          <a:bodyPr>
            <a:normAutofit/>
          </a:bodyPr>
          <a:lstStyle>
            <a:lvl1pPr>
              <a:buNone/>
              <a:defRPr sz="120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17" name="Symbol zastępczy tekstu 16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1218456"/>
            <a:ext cx="5544616" cy="4874840"/>
          </a:xfrm>
        </p:spPr>
        <p:txBody>
          <a:bodyPr>
            <a:normAutofit/>
          </a:bodyPr>
          <a:lstStyle>
            <a:lvl1pPr>
              <a:buFontTx/>
              <a:buBlip>
                <a:blip r:embed="rId3"/>
              </a:buBlip>
              <a:defRPr sz="200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pl-PL" dirty="0" smtClean="0"/>
              <a:t>Wpisz sam tekst: </a:t>
            </a:r>
          </a:p>
          <a:p>
            <a:pPr lvl="0"/>
            <a:r>
              <a:rPr lang="pl-PL" dirty="0" smtClean="0"/>
              <a:t>Punkty</a:t>
            </a:r>
          </a:p>
          <a:p>
            <a:pPr lvl="0"/>
            <a:r>
              <a:rPr lang="pl-PL" dirty="0" smtClean="0"/>
              <a:t>Kolejne punkty</a:t>
            </a:r>
          </a:p>
          <a:p>
            <a:pPr lvl="0"/>
            <a:r>
              <a:rPr lang="pl-PL" dirty="0" smtClean="0"/>
              <a:t>Jeszcze inne punkty</a:t>
            </a:r>
          </a:p>
          <a:p>
            <a:pPr lvl="0"/>
            <a:r>
              <a:rPr lang="pl-PL" dirty="0" err="1" smtClean="0"/>
              <a:t>rertt</a:t>
            </a:r>
            <a:endParaRPr lang="pl-PL" dirty="0" smtClean="0"/>
          </a:p>
        </p:txBody>
      </p:sp>
      <p:sp>
        <p:nvSpPr>
          <p:cNvPr id="18" name="Dowolny kształt 17"/>
          <p:cNvSpPr/>
          <p:nvPr userDrawn="1"/>
        </p:nvSpPr>
        <p:spPr>
          <a:xfrm>
            <a:off x="179512" y="6453336"/>
            <a:ext cx="8784976" cy="404664"/>
          </a:xfrm>
          <a:custGeom>
            <a:avLst/>
            <a:gdLst>
              <a:gd name="connsiteX0" fmla="*/ 0 w 5472608"/>
              <a:gd name="connsiteY0" fmla="*/ 0 h 720080"/>
              <a:gd name="connsiteX1" fmla="*/ 5472608 w 5472608"/>
              <a:gd name="connsiteY1" fmla="*/ 0 h 720080"/>
              <a:gd name="connsiteX2" fmla="*/ 5472608 w 5472608"/>
              <a:gd name="connsiteY2" fmla="*/ 720080 h 720080"/>
              <a:gd name="connsiteX3" fmla="*/ 0 w 5472608"/>
              <a:gd name="connsiteY3" fmla="*/ 720080 h 720080"/>
              <a:gd name="connsiteX4" fmla="*/ 0 w 5472608"/>
              <a:gd name="connsiteY4" fmla="*/ 0 h 720080"/>
              <a:gd name="connsiteX0" fmla="*/ 0 w 5472608"/>
              <a:gd name="connsiteY0" fmla="*/ 0 h 720080"/>
              <a:gd name="connsiteX1" fmla="*/ 5472608 w 5472608"/>
              <a:gd name="connsiteY1" fmla="*/ 0 h 720080"/>
              <a:gd name="connsiteX2" fmla="*/ 5400600 w 5472608"/>
              <a:gd name="connsiteY2" fmla="*/ 720080 h 720080"/>
              <a:gd name="connsiteX3" fmla="*/ 0 w 5472608"/>
              <a:gd name="connsiteY3" fmla="*/ 720080 h 720080"/>
              <a:gd name="connsiteX4" fmla="*/ 0 w 5472608"/>
              <a:gd name="connsiteY4" fmla="*/ 0 h 720080"/>
              <a:gd name="connsiteX0" fmla="*/ 0 w 5472608"/>
              <a:gd name="connsiteY0" fmla="*/ 0 h 720080"/>
              <a:gd name="connsiteX1" fmla="*/ 5472608 w 5472608"/>
              <a:gd name="connsiteY1" fmla="*/ 0 h 720080"/>
              <a:gd name="connsiteX2" fmla="*/ 5400600 w 5472608"/>
              <a:gd name="connsiteY2" fmla="*/ 720080 h 720080"/>
              <a:gd name="connsiteX3" fmla="*/ 72008 w 5472608"/>
              <a:gd name="connsiteY3" fmla="*/ 720080 h 720080"/>
              <a:gd name="connsiteX4" fmla="*/ 0 w 5472608"/>
              <a:gd name="connsiteY4" fmla="*/ 0 h 720080"/>
              <a:gd name="connsiteX0" fmla="*/ 0 w 5472608"/>
              <a:gd name="connsiteY0" fmla="*/ 0 h 720080"/>
              <a:gd name="connsiteX1" fmla="*/ 5472608 w 5472608"/>
              <a:gd name="connsiteY1" fmla="*/ 0 h 720080"/>
              <a:gd name="connsiteX2" fmla="*/ 5400600 w 5472608"/>
              <a:gd name="connsiteY2" fmla="*/ 720080 h 720080"/>
              <a:gd name="connsiteX3" fmla="*/ 45228 w 5472608"/>
              <a:gd name="connsiteY3" fmla="*/ 674440 h 720080"/>
              <a:gd name="connsiteX4" fmla="*/ 0 w 5472608"/>
              <a:gd name="connsiteY4" fmla="*/ 0 h 72008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382152 w 5472608"/>
              <a:gd name="connsiteY2" fmla="*/ 674440 h 674440"/>
              <a:gd name="connsiteX3" fmla="*/ 45228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427380 w 5472608"/>
              <a:gd name="connsiteY2" fmla="*/ 671795 h 674440"/>
              <a:gd name="connsiteX3" fmla="*/ 45228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472608 w 5472608"/>
              <a:gd name="connsiteY2" fmla="*/ 674440 h 674440"/>
              <a:gd name="connsiteX3" fmla="*/ 45228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428115 w 5472608"/>
              <a:gd name="connsiteY2" fmla="*/ 671795 h 674440"/>
              <a:gd name="connsiteX3" fmla="*/ 45228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428115 w 5472608"/>
              <a:gd name="connsiteY2" fmla="*/ 671795 h 674440"/>
              <a:gd name="connsiteX3" fmla="*/ 0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1795"/>
              <a:gd name="connsiteX1" fmla="*/ 5472608 w 5472608"/>
              <a:gd name="connsiteY1" fmla="*/ 0 h 671795"/>
              <a:gd name="connsiteX2" fmla="*/ 5428115 w 5472608"/>
              <a:gd name="connsiteY2" fmla="*/ 671795 h 671795"/>
              <a:gd name="connsiteX3" fmla="*/ 44493 w 5472608"/>
              <a:gd name="connsiteY3" fmla="*/ 671795 h 671795"/>
              <a:gd name="connsiteX4" fmla="*/ 0 w 5472608"/>
              <a:gd name="connsiteY4" fmla="*/ 0 h 671795"/>
              <a:gd name="connsiteX0" fmla="*/ 0 w 5517101"/>
              <a:gd name="connsiteY0" fmla="*/ 2 h 671795"/>
              <a:gd name="connsiteX1" fmla="*/ 5517101 w 5517101"/>
              <a:gd name="connsiteY1" fmla="*/ 0 h 671795"/>
              <a:gd name="connsiteX2" fmla="*/ 5472608 w 5517101"/>
              <a:gd name="connsiteY2" fmla="*/ 671795 h 671795"/>
              <a:gd name="connsiteX3" fmla="*/ 88986 w 5517101"/>
              <a:gd name="connsiteY3" fmla="*/ 671795 h 671795"/>
              <a:gd name="connsiteX4" fmla="*/ 0 w 5517101"/>
              <a:gd name="connsiteY4" fmla="*/ 2 h 671795"/>
              <a:gd name="connsiteX0" fmla="*/ 0 w 5517101"/>
              <a:gd name="connsiteY0" fmla="*/ 2 h 674440"/>
              <a:gd name="connsiteX1" fmla="*/ 5517101 w 5517101"/>
              <a:gd name="connsiteY1" fmla="*/ 0 h 674440"/>
              <a:gd name="connsiteX2" fmla="*/ 5472608 w 5517101"/>
              <a:gd name="connsiteY2" fmla="*/ 671795 h 674440"/>
              <a:gd name="connsiteX3" fmla="*/ 44493 w 5517101"/>
              <a:gd name="connsiteY3" fmla="*/ 674440 h 674440"/>
              <a:gd name="connsiteX4" fmla="*/ 0 w 5517101"/>
              <a:gd name="connsiteY4" fmla="*/ 2 h 674440"/>
              <a:gd name="connsiteX0" fmla="*/ 35507 w 5472608"/>
              <a:gd name="connsiteY0" fmla="*/ 2 h 674440"/>
              <a:gd name="connsiteX1" fmla="*/ 5472608 w 5472608"/>
              <a:gd name="connsiteY1" fmla="*/ 0 h 674440"/>
              <a:gd name="connsiteX2" fmla="*/ 5428115 w 5472608"/>
              <a:gd name="connsiteY2" fmla="*/ 671795 h 674440"/>
              <a:gd name="connsiteX3" fmla="*/ 0 w 5472608"/>
              <a:gd name="connsiteY3" fmla="*/ 674440 h 674440"/>
              <a:gd name="connsiteX4" fmla="*/ 35507 w 5472608"/>
              <a:gd name="connsiteY4" fmla="*/ 2 h 674440"/>
              <a:gd name="connsiteX0" fmla="*/ 35507 w 5428115"/>
              <a:gd name="connsiteY0" fmla="*/ 2 h 674440"/>
              <a:gd name="connsiteX1" fmla="*/ 5383623 w 5428115"/>
              <a:gd name="connsiteY1" fmla="*/ 0 h 674440"/>
              <a:gd name="connsiteX2" fmla="*/ 5428115 w 5428115"/>
              <a:gd name="connsiteY2" fmla="*/ 671795 h 674440"/>
              <a:gd name="connsiteX3" fmla="*/ 0 w 5428115"/>
              <a:gd name="connsiteY3" fmla="*/ 674440 h 674440"/>
              <a:gd name="connsiteX4" fmla="*/ 35507 w 5428115"/>
              <a:gd name="connsiteY4" fmla="*/ 2 h 674440"/>
              <a:gd name="connsiteX0" fmla="*/ 35507 w 5428115"/>
              <a:gd name="connsiteY0" fmla="*/ 2 h 674440"/>
              <a:gd name="connsiteX1" fmla="*/ 5428115 w 5428115"/>
              <a:gd name="connsiteY1" fmla="*/ 0 h 674440"/>
              <a:gd name="connsiteX2" fmla="*/ 5428115 w 5428115"/>
              <a:gd name="connsiteY2" fmla="*/ 671795 h 674440"/>
              <a:gd name="connsiteX3" fmla="*/ 0 w 5428115"/>
              <a:gd name="connsiteY3" fmla="*/ 674440 h 674440"/>
              <a:gd name="connsiteX4" fmla="*/ 35507 w 5428115"/>
              <a:gd name="connsiteY4" fmla="*/ 2 h 674440"/>
              <a:gd name="connsiteX0" fmla="*/ 35507 w 5428115"/>
              <a:gd name="connsiteY0" fmla="*/ 2 h 674440"/>
              <a:gd name="connsiteX1" fmla="*/ 5339130 w 5428115"/>
              <a:gd name="connsiteY1" fmla="*/ 0 h 674440"/>
              <a:gd name="connsiteX2" fmla="*/ 5428115 w 5428115"/>
              <a:gd name="connsiteY2" fmla="*/ 671795 h 674440"/>
              <a:gd name="connsiteX3" fmla="*/ 0 w 5428115"/>
              <a:gd name="connsiteY3" fmla="*/ 674440 h 674440"/>
              <a:gd name="connsiteX4" fmla="*/ 35507 w 5428115"/>
              <a:gd name="connsiteY4" fmla="*/ 2 h 674440"/>
              <a:gd name="connsiteX0" fmla="*/ 35507 w 5428115"/>
              <a:gd name="connsiteY0" fmla="*/ 2 h 674440"/>
              <a:gd name="connsiteX1" fmla="*/ 5383622 w 5428115"/>
              <a:gd name="connsiteY1" fmla="*/ 0 h 674440"/>
              <a:gd name="connsiteX2" fmla="*/ 5428115 w 5428115"/>
              <a:gd name="connsiteY2" fmla="*/ 671795 h 674440"/>
              <a:gd name="connsiteX3" fmla="*/ 0 w 5428115"/>
              <a:gd name="connsiteY3" fmla="*/ 674440 h 674440"/>
              <a:gd name="connsiteX4" fmla="*/ 35507 w 5428115"/>
              <a:gd name="connsiteY4" fmla="*/ 2 h 6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8115" h="674440">
                <a:moveTo>
                  <a:pt x="35507" y="2"/>
                </a:moveTo>
                <a:lnTo>
                  <a:pt x="5383622" y="0"/>
                </a:lnTo>
                <a:lnTo>
                  <a:pt x="5428115" y="671795"/>
                </a:lnTo>
                <a:lnTo>
                  <a:pt x="0" y="674440"/>
                </a:lnTo>
                <a:lnTo>
                  <a:pt x="35507" y="2"/>
                </a:lnTo>
                <a:close/>
              </a:path>
            </a:pathLst>
          </a:cu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0" name="pole tekstowe 19"/>
          <p:cNvSpPr txBox="1"/>
          <p:nvPr userDrawn="1"/>
        </p:nvSpPr>
        <p:spPr>
          <a:xfrm>
            <a:off x="8316416" y="6525344"/>
            <a:ext cx="504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7BA0C67-0D54-4489-9AA4-DBF80A9A4F7C}" type="slidenum">
              <a:rPr lang="pl-PL" sz="1200" smtClean="0"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pl-PL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Symbol zastępczy tekstu 21"/>
          <p:cNvSpPr>
            <a:spLocks noGrp="1"/>
          </p:cNvSpPr>
          <p:nvPr>
            <p:ph type="body" sz="quarter" idx="12" hasCustomPrompt="1"/>
          </p:nvPr>
        </p:nvSpPr>
        <p:spPr>
          <a:xfrm>
            <a:off x="467544" y="6497960"/>
            <a:ext cx="7466905" cy="360040"/>
          </a:xfrm>
        </p:spPr>
        <p:txBody>
          <a:bodyPr>
            <a:normAutofit/>
          </a:bodyPr>
          <a:lstStyle>
            <a:lvl1pPr>
              <a:buNone/>
              <a:defRPr sz="1200" baseline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4pPr>
              <a:buNone/>
              <a:defRPr/>
            </a:lvl4pPr>
          </a:lstStyle>
          <a:p>
            <a:pPr lvl="0"/>
            <a:r>
              <a:rPr lang="pl-PL" dirty="0" smtClean="0"/>
              <a:t>Tutaj możesz wpisać źródło materiałów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obrazek (p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projekty\Uniwersytet Dzieci\WDRAŻANIE\Prezentacja PPT\EDISONDA_UD_Strona_główna_15.jpg"/>
          <p:cNvPicPr>
            <a:picLocks noChangeAspect="1" noChangeArrowheads="1"/>
          </p:cNvPicPr>
          <p:nvPr userDrawn="1"/>
        </p:nvPicPr>
        <p:blipFill>
          <a:blip r:embed="rId2" cstate="print"/>
          <a:srcRect l="11812" t="21046" r="12589"/>
          <a:stretch>
            <a:fillRect/>
          </a:stretch>
        </p:blipFill>
        <p:spPr bwMode="auto">
          <a:xfrm>
            <a:off x="85754" y="0"/>
            <a:ext cx="9058246" cy="1286000"/>
          </a:xfrm>
          <a:prstGeom prst="rect">
            <a:avLst/>
          </a:prstGeom>
          <a:noFill/>
        </p:spPr>
      </p:pic>
      <p:sp>
        <p:nvSpPr>
          <p:cNvPr id="5" name="Tytuł 1"/>
          <p:cNvSpPr>
            <a:spLocks noGrp="1"/>
          </p:cNvSpPr>
          <p:nvPr>
            <p:ph type="ctrTitle" hasCustomPrompt="1"/>
          </p:nvPr>
        </p:nvSpPr>
        <p:spPr>
          <a:xfrm>
            <a:off x="467544" y="404664"/>
            <a:ext cx="8280920" cy="504056"/>
          </a:xfrm>
        </p:spPr>
        <p:txBody>
          <a:bodyPr>
            <a:no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l-PL" dirty="0" smtClean="0"/>
              <a:t>Tytuł slajdu z tekstem i obrazkiem pionowym</a:t>
            </a:r>
            <a:endParaRPr lang="pl-PL" dirty="0"/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10"/>
          </p:nvPr>
        </p:nvSpPr>
        <p:spPr>
          <a:xfrm>
            <a:off x="827585" y="44624"/>
            <a:ext cx="7488832" cy="332656"/>
          </a:xfrm>
        </p:spPr>
        <p:txBody>
          <a:bodyPr>
            <a:normAutofit/>
          </a:bodyPr>
          <a:lstStyle>
            <a:lvl1pPr>
              <a:buNone/>
              <a:defRPr sz="120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17" name="Symbol zastępczy tekstu 16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1218456"/>
            <a:ext cx="4032448" cy="4874840"/>
          </a:xfrm>
        </p:spPr>
        <p:txBody>
          <a:bodyPr>
            <a:normAutofit/>
          </a:bodyPr>
          <a:lstStyle>
            <a:lvl1pPr>
              <a:buFontTx/>
              <a:buBlip>
                <a:blip r:embed="rId3"/>
              </a:buBlip>
              <a:defRPr sz="200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pl-PL" dirty="0" smtClean="0"/>
              <a:t>Wpisz sam tekst: </a:t>
            </a:r>
          </a:p>
          <a:p>
            <a:pPr lvl="0"/>
            <a:r>
              <a:rPr lang="pl-PL" dirty="0" smtClean="0"/>
              <a:t>Punkty</a:t>
            </a:r>
          </a:p>
          <a:p>
            <a:pPr lvl="0"/>
            <a:r>
              <a:rPr lang="pl-PL" dirty="0" smtClean="0"/>
              <a:t>Kolejne punkty</a:t>
            </a:r>
          </a:p>
          <a:p>
            <a:pPr lvl="0"/>
            <a:r>
              <a:rPr lang="pl-PL" dirty="0" smtClean="0"/>
              <a:t>Jeszcze inne punkty</a:t>
            </a:r>
          </a:p>
          <a:p>
            <a:pPr lvl="0"/>
            <a:r>
              <a:rPr lang="pl-PL" dirty="0" err="1" smtClean="0"/>
              <a:t>rertt</a:t>
            </a:r>
            <a:endParaRPr lang="pl-PL" dirty="0" smtClean="0"/>
          </a:p>
        </p:txBody>
      </p:sp>
      <p:sp>
        <p:nvSpPr>
          <p:cNvPr id="7" name="Symbol zastępczy obrazu 6"/>
          <p:cNvSpPr>
            <a:spLocks noGrp="1"/>
          </p:cNvSpPr>
          <p:nvPr>
            <p:ph type="pic" sz="quarter" idx="12"/>
          </p:nvPr>
        </p:nvSpPr>
        <p:spPr>
          <a:xfrm>
            <a:off x="4788024" y="1340768"/>
            <a:ext cx="3816424" cy="4752528"/>
          </a:xfrm>
        </p:spPr>
        <p:txBody>
          <a:bodyPr>
            <a:normAutofit/>
          </a:bodyPr>
          <a:lstStyle>
            <a:lvl1pPr algn="ctr">
              <a:buNone/>
              <a:defRPr sz="1400">
                <a:latin typeface="Arial" pitchFamily="34" charset="0"/>
                <a:cs typeface="Arial" pitchFamily="34" charset="0"/>
              </a:defRPr>
            </a:lvl1pPr>
          </a:lstStyle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r>
              <a:rPr lang="pl-PL" dirty="0" smtClean="0"/>
              <a:t>Kliknij w ikonę aby dodać zdjęcie</a:t>
            </a:r>
            <a:endParaRPr lang="pl-PL" dirty="0"/>
          </a:p>
        </p:txBody>
      </p:sp>
      <p:sp>
        <p:nvSpPr>
          <p:cNvPr id="8" name="Dowolny kształt 7"/>
          <p:cNvSpPr/>
          <p:nvPr userDrawn="1"/>
        </p:nvSpPr>
        <p:spPr>
          <a:xfrm>
            <a:off x="179512" y="6453336"/>
            <a:ext cx="8784976" cy="404664"/>
          </a:xfrm>
          <a:custGeom>
            <a:avLst/>
            <a:gdLst>
              <a:gd name="connsiteX0" fmla="*/ 0 w 5472608"/>
              <a:gd name="connsiteY0" fmla="*/ 0 h 720080"/>
              <a:gd name="connsiteX1" fmla="*/ 5472608 w 5472608"/>
              <a:gd name="connsiteY1" fmla="*/ 0 h 720080"/>
              <a:gd name="connsiteX2" fmla="*/ 5472608 w 5472608"/>
              <a:gd name="connsiteY2" fmla="*/ 720080 h 720080"/>
              <a:gd name="connsiteX3" fmla="*/ 0 w 5472608"/>
              <a:gd name="connsiteY3" fmla="*/ 720080 h 720080"/>
              <a:gd name="connsiteX4" fmla="*/ 0 w 5472608"/>
              <a:gd name="connsiteY4" fmla="*/ 0 h 720080"/>
              <a:gd name="connsiteX0" fmla="*/ 0 w 5472608"/>
              <a:gd name="connsiteY0" fmla="*/ 0 h 720080"/>
              <a:gd name="connsiteX1" fmla="*/ 5472608 w 5472608"/>
              <a:gd name="connsiteY1" fmla="*/ 0 h 720080"/>
              <a:gd name="connsiteX2" fmla="*/ 5400600 w 5472608"/>
              <a:gd name="connsiteY2" fmla="*/ 720080 h 720080"/>
              <a:gd name="connsiteX3" fmla="*/ 0 w 5472608"/>
              <a:gd name="connsiteY3" fmla="*/ 720080 h 720080"/>
              <a:gd name="connsiteX4" fmla="*/ 0 w 5472608"/>
              <a:gd name="connsiteY4" fmla="*/ 0 h 720080"/>
              <a:gd name="connsiteX0" fmla="*/ 0 w 5472608"/>
              <a:gd name="connsiteY0" fmla="*/ 0 h 720080"/>
              <a:gd name="connsiteX1" fmla="*/ 5472608 w 5472608"/>
              <a:gd name="connsiteY1" fmla="*/ 0 h 720080"/>
              <a:gd name="connsiteX2" fmla="*/ 5400600 w 5472608"/>
              <a:gd name="connsiteY2" fmla="*/ 720080 h 720080"/>
              <a:gd name="connsiteX3" fmla="*/ 72008 w 5472608"/>
              <a:gd name="connsiteY3" fmla="*/ 720080 h 720080"/>
              <a:gd name="connsiteX4" fmla="*/ 0 w 5472608"/>
              <a:gd name="connsiteY4" fmla="*/ 0 h 720080"/>
              <a:gd name="connsiteX0" fmla="*/ 0 w 5472608"/>
              <a:gd name="connsiteY0" fmla="*/ 0 h 720080"/>
              <a:gd name="connsiteX1" fmla="*/ 5472608 w 5472608"/>
              <a:gd name="connsiteY1" fmla="*/ 0 h 720080"/>
              <a:gd name="connsiteX2" fmla="*/ 5400600 w 5472608"/>
              <a:gd name="connsiteY2" fmla="*/ 720080 h 720080"/>
              <a:gd name="connsiteX3" fmla="*/ 45228 w 5472608"/>
              <a:gd name="connsiteY3" fmla="*/ 674440 h 720080"/>
              <a:gd name="connsiteX4" fmla="*/ 0 w 5472608"/>
              <a:gd name="connsiteY4" fmla="*/ 0 h 72008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382152 w 5472608"/>
              <a:gd name="connsiteY2" fmla="*/ 674440 h 674440"/>
              <a:gd name="connsiteX3" fmla="*/ 45228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427380 w 5472608"/>
              <a:gd name="connsiteY2" fmla="*/ 671795 h 674440"/>
              <a:gd name="connsiteX3" fmla="*/ 45228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472608 w 5472608"/>
              <a:gd name="connsiteY2" fmla="*/ 674440 h 674440"/>
              <a:gd name="connsiteX3" fmla="*/ 45228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428115 w 5472608"/>
              <a:gd name="connsiteY2" fmla="*/ 671795 h 674440"/>
              <a:gd name="connsiteX3" fmla="*/ 45228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428115 w 5472608"/>
              <a:gd name="connsiteY2" fmla="*/ 671795 h 674440"/>
              <a:gd name="connsiteX3" fmla="*/ 0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1795"/>
              <a:gd name="connsiteX1" fmla="*/ 5472608 w 5472608"/>
              <a:gd name="connsiteY1" fmla="*/ 0 h 671795"/>
              <a:gd name="connsiteX2" fmla="*/ 5428115 w 5472608"/>
              <a:gd name="connsiteY2" fmla="*/ 671795 h 671795"/>
              <a:gd name="connsiteX3" fmla="*/ 44493 w 5472608"/>
              <a:gd name="connsiteY3" fmla="*/ 671795 h 671795"/>
              <a:gd name="connsiteX4" fmla="*/ 0 w 5472608"/>
              <a:gd name="connsiteY4" fmla="*/ 0 h 671795"/>
              <a:gd name="connsiteX0" fmla="*/ 0 w 5517101"/>
              <a:gd name="connsiteY0" fmla="*/ 2 h 671795"/>
              <a:gd name="connsiteX1" fmla="*/ 5517101 w 5517101"/>
              <a:gd name="connsiteY1" fmla="*/ 0 h 671795"/>
              <a:gd name="connsiteX2" fmla="*/ 5472608 w 5517101"/>
              <a:gd name="connsiteY2" fmla="*/ 671795 h 671795"/>
              <a:gd name="connsiteX3" fmla="*/ 88986 w 5517101"/>
              <a:gd name="connsiteY3" fmla="*/ 671795 h 671795"/>
              <a:gd name="connsiteX4" fmla="*/ 0 w 5517101"/>
              <a:gd name="connsiteY4" fmla="*/ 2 h 671795"/>
              <a:gd name="connsiteX0" fmla="*/ 0 w 5517101"/>
              <a:gd name="connsiteY0" fmla="*/ 2 h 674440"/>
              <a:gd name="connsiteX1" fmla="*/ 5517101 w 5517101"/>
              <a:gd name="connsiteY1" fmla="*/ 0 h 674440"/>
              <a:gd name="connsiteX2" fmla="*/ 5472608 w 5517101"/>
              <a:gd name="connsiteY2" fmla="*/ 671795 h 674440"/>
              <a:gd name="connsiteX3" fmla="*/ 44493 w 5517101"/>
              <a:gd name="connsiteY3" fmla="*/ 674440 h 674440"/>
              <a:gd name="connsiteX4" fmla="*/ 0 w 5517101"/>
              <a:gd name="connsiteY4" fmla="*/ 2 h 674440"/>
              <a:gd name="connsiteX0" fmla="*/ 35507 w 5472608"/>
              <a:gd name="connsiteY0" fmla="*/ 2 h 674440"/>
              <a:gd name="connsiteX1" fmla="*/ 5472608 w 5472608"/>
              <a:gd name="connsiteY1" fmla="*/ 0 h 674440"/>
              <a:gd name="connsiteX2" fmla="*/ 5428115 w 5472608"/>
              <a:gd name="connsiteY2" fmla="*/ 671795 h 674440"/>
              <a:gd name="connsiteX3" fmla="*/ 0 w 5472608"/>
              <a:gd name="connsiteY3" fmla="*/ 674440 h 674440"/>
              <a:gd name="connsiteX4" fmla="*/ 35507 w 5472608"/>
              <a:gd name="connsiteY4" fmla="*/ 2 h 674440"/>
              <a:gd name="connsiteX0" fmla="*/ 35507 w 5428115"/>
              <a:gd name="connsiteY0" fmla="*/ 2 h 674440"/>
              <a:gd name="connsiteX1" fmla="*/ 5383623 w 5428115"/>
              <a:gd name="connsiteY1" fmla="*/ 0 h 674440"/>
              <a:gd name="connsiteX2" fmla="*/ 5428115 w 5428115"/>
              <a:gd name="connsiteY2" fmla="*/ 671795 h 674440"/>
              <a:gd name="connsiteX3" fmla="*/ 0 w 5428115"/>
              <a:gd name="connsiteY3" fmla="*/ 674440 h 674440"/>
              <a:gd name="connsiteX4" fmla="*/ 35507 w 5428115"/>
              <a:gd name="connsiteY4" fmla="*/ 2 h 674440"/>
              <a:gd name="connsiteX0" fmla="*/ 35507 w 5428115"/>
              <a:gd name="connsiteY0" fmla="*/ 2 h 674440"/>
              <a:gd name="connsiteX1" fmla="*/ 5428115 w 5428115"/>
              <a:gd name="connsiteY1" fmla="*/ 0 h 674440"/>
              <a:gd name="connsiteX2" fmla="*/ 5428115 w 5428115"/>
              <a:gd name="connsiteY2" fmla="*/ 671795 h 674440"/>
              <a:gd name="connsiteX3" fmla="*/ 0 w 5428115"/>
              <a:gd name="connsiteY3" fmla="*/ 674440 h 674440"/>
              <a:gd name="connsiteX4" fmla="*/ 35507 w 5428115"/>
              <a:gd name="connsiteY4" fmla="*/ 2 h 674440"/>
              <a:gd name="connsiteX0" fmla="*/ 35507 w 5428115"/>
              <a:gd name="connsiteY0" fmla="*/ 2 h 674440"/>
              <a:gd name="connsiteX1" fmla="*/ 5339130 w 5428115"/>
              <a:gd name="connsiteY1" fmla="*/ 0 h 674440"/>
              <a:gd name="connsiteX2" fmla="*/ 5428115 w 5428115"/>
              <a:gd name="connsiteY2" fmla="*/ 671795 h 674440"/>
              <a:gd name="connsiteX3" fmla="*/ 0 w 5428115"/>
              <a:gd name="connsiteY3" fmla="*/ 674440 h 674440"/>
              <a:gd name="connsiteX4" fmla="*/ 35507 w 5428115"/>
              <a:gd name="connsiteY4" fmla="*/ 2 h 674440"/>
              <a:gd name="connsiteX0" fmla="*/ 35507 w 5428115"/>
              <a:gd name="connsiteY0" fmla="*/ 2 h 674440"/>
              <a:gd name="connsiteX1" fmla="*/ 5383622 w 5428115"/>
              <a:gd name="connsiteY1" fmla="*/ 0 h 674440"/>
              <a:gd name="connsiteX2" fmla="*/ 5428115 w 5428115"/>
              <a:gd name="connsiteY2" fmla="*/ 671795 h 674440"/>
              <a:gd name="connsiteX3" fmla="*/ 0 w 5428115"/>
              <a:gd name="connsiteY3" fmla="*/ 674440 h 674440"/>
              <a:gd name="connsiteX4" fmla="*/ 35507 w 5428115"/>
              <a:gd name="connsiteY4" fmla="*/ 2 h 6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8115" h="674440">
                <a:moveTo>
                  <a:pt x="35507" y="2"/>
                </a:moveTo>
                <a:lnTo>
                  <a:pt x="5383622" y="0"/>
                </a:lnTo>
                <a:lnTo>
                  <a:pt x="5428115" y="671795"/>
                </a:lnTo>
                <a:lnTo>
                  <a:pt x="0" y="674440"/>
                </a:lnTo>
                <a:lnTo>
                  <a:pt x="35507" y="2"/>
                </a:lnTo>
                <a:close/>
              </a:path>
            </a:pathLst>
          </a:cu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pole tekstowe 8"/>
          <p:cNvSpPr txBox="1"/>
          <p:nvPr userDrawn="1"/>
        </p:nvSpPr>
        <p:spPr>
          <a:xfrm>
            <a:off x="8316416" y="6525344"/>
            <a:ext cx="504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7BA0C67-0D54-4489-9AA4-DBF80A9A4F7C}" type="slidenum">
              <a:rPr lang="pl-PL" sz="1200" smtClean="0"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pl-PL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Symbol zastępczy tekstu 21"/>
          <p:cNvSpPr>
            <a:spLocks noGrp="1"/>
          </p:cNvSpPr>
          <p:nvPr>
            <p:ph type="body" sz="quarter" idx="13" hasCustomPrompt="1"/>
          </p:nvPr>
        </p:nvSpPr>
        <p:spPr>
          <a:xfrm>
            <a:off x="467544" y="6497960"/>
            <a:ext cx="7466905" cy="360040"/>
          </a:xfrm>
        </p:spPr>
        <p:txBody>
          <a:bodyPr>
            <a:normAutofit/>
          </a:bodyPr>
          <a:lstStyle>
            <a:lvl1pPr>
              <a:buNone/>
              <a:defRPr sz="1200" baseline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4pPr>
              <a:buNone/>
              <a:defRPr/>
            </a:lvl4pPr>
          </a:lstStyle>
          <a:p>
            <a:pPr lvl="0"/>
            <a:r>
              <a:rPr lang="pl-PL" dirty="0" smtClean="0"/>
              <a:t>Tutaj możesz wpisać źródło materiałów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+ obrazek (pozio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projekty\Uniwersytet Dzieci\WDRAŻANIE\Prezentacja PPT\EDISONDA_UD_Strona_główna_15.jpg"/>
          <p:cNvPicPr>
            <a:picLocks noChangeAspect="1" noChangeArrowheads="1"/>
          </p:cNvPicPr>
          <p:nvPr userDrawn="1"/>
        </p:nvPicPr>
        <p:blipFill>
          <a:blip r:embed="rId2" cstate="print"/>
          <a:srcRect l="11812" t="21046" r="12589"/>
          <a:stretch>
            <a:fillRect/>
          </a:stretch>
        </p:blipFill>
        <p:spPr bwMode="auto">
          <a:xfrm>
            <a:off x="85754" y="0"/>
            <a:ext cx="9058246" cy="1286000"/>
          </a:xfrm>
          <a:prstGeom prst="rect">
            <a:avLst/>
          </a:prstGeom>
          <a:noFill/>
        </p:spPr>
      </p:pic>
      <p:sp>
        <p:nvSpPr>
          <p:cNvPr id="5" name="Tytuł 1"/>
          <p:cNvSpPr>
            <a:spLocks noGrp="1"/>
          </p:cNvSpPr>
          <p:nvPr>
            <p:ph type="ctrTitle" hasCustomPrompt="1"/>
          </p:nvPr>
        </p:nvSpPr>
        <p:spPr>
          <a:xfrm>
            <a:off x="467544" y="404664"/>
            <a:ext cx="8280920" cy="504056"/>
          </a:xfrm>
        </p:spPr>
        <p:txBody>
          <a:bodyPr>
            <a:no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l-PL" dirty="0" smtClean="0"/>
              <a:t>Tytuł slajdu z tekstem i obrazkiem poziomym</a:t>
            </a:r>
            <a:endParaRPr lang="pl-PL" dirty="0"/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10"/>
          </p:nvPr>
        </p:nvSpPr>
        <p:spPr>
          <a:xfrm>
            <a:off x="827585" y="44624"/>
            <a:ext cx="7488832" cy="332656"/>
          </a:xfrm>
        </p:spPr>
        <p:txBody>
          <a:bodyPr>
            <a:normAutofit/>
          </a:bodyPr>
          <a:lstStyle>
            <a:lvl1pPr>
              <a:buNone/>
              <a:defRPr sz="120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17" name="Symbol zastępczy tekstu 16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1218456"/>
            <a:ext cx="8136904" cy="2066528"/>
          </a:xfrm>
        </p:spPr>
        <p:txBody>
          <a:bodyPr>
            <a:normAutofit/>
          </a:bodyPr>
          <a:lstStyle>
            <a:lvl1pPr>
              <a:buFontTx/>
              <a:buBlip>
                <a:blip r:embed="rId3"/>
              </a:buBlip>
              <a:defRPr sz="200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pl-PL" dirty="0" smtClean="0"/>
              <a:t>Wpisz sam tekst: </a:t>
            </a:r>
          </a:p>
          <a:p>
            <a:pPr lvl="0"/>
            <a:r>
              <a:rPr lang="pl-PL" dirty="0" smtClean="0"/>
              <a:t>Punkty</a:t>
            </a:r>
          </a:p>
          <a:p>
            <a:pPr lvl="0"/>
            <a:r>
              <a:rPr lang="pl-PL" dirty="0" smtClean="0"/>
              <a:t>Kolejne punkty</a:t>
            </a:r>
          </a:p>
          <a:p>
            <a:pPr lvl="0"/>
            <a:r>
              <a:rPr lang="pl-PL" dirty="0" smtClean="0"/>
              <a:t>Jeszcze inne punkty</a:t>
            </a:r>
          </a:p>
          <a:p>
            <a:pPr lvl="0"/>
            <a:r>
              <a:rPr lang="pl-PL" dirty="0" err="1" smtClean="0"/>
              <a:t>rertt</a:t>
            </a:r>
            <a:endParaRPr lang="pl-PL" dirty="0" smtClean="0"/>
          </a:p>
        </p:txBody>
      </p:sp>
      <p:sp>
        <p:nvSpPr>
          <p:cNvPr id="7" name="Symbol zastępczy obrazu 6"/>
          <p:cNvSpPr>
            <a:spLocks noGrp="1"/>
          </p:cNvSpPr>
          <p:nvPr>
            <p:ph type="pic" sz="quarter" idx="12"/>
          </p:nvPr>
        </p:nvSpPr>
        <p:spPr>
          <a:xfrm>
            <a:off x="467544" y="3573016"/>
            <a:ext cx="8136904" cy="2520280"/>
          </a:xfrm>
        </p:spPr>
        <p:txBody>
          <a:bodyPr>
            <a:normAutofit/>
          </a:bodyPr>
          <a:lstStyle>
            <a:lvl1pPr algn="ctr">
              <a:buNone/>
              <a:defRPr sz="1400">
                <a:latin typeface="Arial" pitchFamily="34" charset="0"/>
                <a:cs typeface="Arial" pitchFamily="34" charset="0"/>
              </a:defRPr>
            </a:lvl1pPr>
          </a:lstStyle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r>
              <a:rPr lang="pl-PL" dirty="0" smtClean="0"/>
              <a:t>Kliknij w ikonę aby dodać zdjęcie</a:t>
            </a:r>
            <a:endParaRPr lang="pl-PL" dirty="0"/>
          </a:p>
        </p:txBody>
      </p:sp>
      <p:sp>
        <p:nvSpPr>
          <p:cNvPr id="8" name="Dowolny kształt 7"/>
          <p:cNvSpPr/>
          <p:nvPr userDrawn="1"/>
        </p:nvSpPr>
        <p:spPr>
          <a:xfrm>
            <a:off x="179512" y="6453336"/>
            <a:ext cx="8784976" cy="404664"/>
          </a:xfrm>
          <a:custGeom>
            <a:avLst/>
            <a:gdLst>
              <a:gd name="connsiteX0" fmla="*/ 0 w 5472608"/>
              <a:gd name="connsiteY0" fmla="*/ 0 h 720080"/>
              <a:gd name="connsiteX1" fmla="*/ 5472608 w 5472608"/>
              <a:gd name="connsiteY1" fmla="*/ 0 h 720080"/>
              <a:gd name="connsiteX2" fmla="*/ 5472608 w 5472608"/>
              <a:gd name="connsiteY2" fmla="*/ 720080 h 720080"/>
              <a:gd name="connsiteX3" fmla="*/ 0 w 5472608"/>
              <a:gd name="connsiteY3" fmla="*/ 720080 h 720080"/>
              <a:gd name="connsiteX4" fmla="*/ 0 w 5472608"/>
              <a:gd name="connsiteY4" fmla="*/ 0 h 720080"/>
              <a:gd name="connsiteX0" fmla="*/ 0 w 5472608"/>
              <a:gd name="connsiteY0" fmla="*/ 0 h 720080"/>
              <a:gd name="connsiteX1" fmla="*/ 5472608 w 5472608"/>
              <a:gd name="connsiteY1" fmla="*/ 0 h 720080"/>
              <a:gd name="connsiteX2" fmla="*/ 5400600 w 5472608"/>
              <a:gd name="connsiteY2" fmla="*/ 720080 h 720080"/>
              <a:gd name="connsiteX3" fmla="*/ 0 w 5472608"/>
              <a:gd name="connsiteY3" fmla="*/ 720080 h 720080"/>
              <a:gd name="connsiteX4" fmla="*/ 0 w 5472608"/>
              <a:gd name="connsiteY4" fmla="*/ 0 h 720080"/>
              <a:gd name="connsiteX0" fmla="*/ 0 w 5472608"/>
              <a:gd name="connsiteY0" fmla="*/ 0 h 720080"/>
              <a:gd name="connsiteX1" fmla="*/ 5472608 w 5472608"/>
              <a:gd name="connsiteY1" fmla="*/ 0 h 720080"/>
              <a:gd name="connsiteX2" fmla="*/ 5400600 w 5472608"/>
              <a:gd name="connsiteY2" fmla="*/ 720080 h 720080"/>
              <a:gd name="connsiteX3" fmla="*/ 72008 w 5472608"/>
              <a:gd name="connsiteY3" fmla="*/ 720080 h 720080"/>
              <a:gd name="connsiteX4" fmla="*/ 0 w 5472608"/>
              <a:gd name="connsiteY4" fmla="*/ 0 h 720080"/>
              <a:gd name="connsiteX0" fmla="*/ 0 w 5472608"/>
              <a:gd name="connsiteY0" fmla="*/ 0 h 720080"/>
              <a:gd name="connsiteX1" fmla="*/ 5472608 w 5472608"/>
              <a:gd name="connsiteY1" fmla="*/ 0 h 720080"/>
              <a:gd name="connsiteX2" fmla="*/ 5400600 w 5472608"/>
              <a:gd name="connsiteY2" fmla="*/ 720080 h 720080"/>
              <a:gd name="connsiteX3" fmla="*/ 45228 w 5472608"/>
              <a:gd name="connsiteY3" fmla="*/ 674440 h 720080"/>
              <a:gd name="connsiteX4" fmla="*/ 0 w 5472608"/>
              <a:gd name="connsiteY4" fmla="*/ 0 h 72008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382152 w 5472608"/>
              <a:gd name="connsiteY2" fmla="*/ 674440 h 674440"/>
              <a:gd name="connsiteX3" fmla="*/ 45228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427380 w 5472608"/>
              <a:gd name="connsiteY2" fmla="*/ 671795 h 674440"/>
              <a:gd name="connsiteX3" fmla="*/ 45228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472608 w 5472608"/>
              <a:gd name="connsiteY2" fmla="*/ 674440 h 674440"/>
              <a:gd name="connsiteX3" fmla="*/ 45228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428115 w 5472608"/>
              <a:gd name="connsiteY2" fmla="*/ 671795 h 674440"/>
              <a:gd name="connsiteX3" fmla="*/ 45228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428115 w 5472608"/>
              <a:gd name="connsiteY2" fmla="*/ 671795 h 674440"/>
              <a:gd name="connsiteX3" fmla="*/ 0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1795"/>
              <a:gd name="connsiteX1" fmla="*/ 5472608 w 5472608"/>
              <a:gd name="connsiteY1" fmla="*/ 0 h 671795"/>
              <a:gd name="connsiteX2" fmla="*/ 5428115 w 5472608"/>
              <a:gd name="connsiteY2" fmla="*/ 671795 h 671795"/>
              <a:gd name="connsiteX3" fmla="*/ 44493 w 5472608"/>
              <a:gd name="connsiteY3" fmla="*/ 671795 h 671795"/>
              <a:gd name="connsiteX4" fmla="*/ 0 w 5472608"/>
              <a:gd name="connsiteY4" fmla="*/ 0 h 671795"/>
              <a:gd name="connsiteX0" fmla="*/ 0 w 5517101"/>
              <a:gd name="connsiteY0" fmla="*/ 2 h 671795"/>
              <a:gd name="connsiteX1" fmla="*/ 5517101 w 5517101"/>
              <a:gd name="connsiteY1" fmla="*/ 0 h 671795"/>
              <a:gd name="connsiteX2" fmla="*/ 5472608 w 5517101"/>
              <a:gd name="connsiteY2" fmla="*/ 671795 h 671795"/>
              <a:gd name="connsiteX3" fmla="*/ 88986 w 5517101"/>
              <a:gd name="connsiteY3" fmla="*/ 671795 h 671795"/>
              <a:gd name="connsiteX4" fmla="*/ 0 w 5517101"/>
              <a:gd name="connsiteY4" fmla="*/ 2 h 671795"/>
              <a:gd name="connsiteX0" fmla="*/ 0 w 5517101"/>
              <a:gd name="connsiteY0" fmla="*/ 2 h 674440"/>
              <a:gd name="connsiteX1" fmla="*/ 5517101 w 5517101"/>
              <a:gd name="connsiteY1" fmla="*/ 0 h 674440"/>
              <a:gd name="connsiteX2" fmla="*/ 5472608 w 5517101"/>
              <a:gd name="connsiteY2" fmla="*/ 671795 h 674440"/>
              <a:gd name="connsiteX3" fmla="*/ 44493 w 5517101"/>
              <a:gd name="connsiteY3" fmla="*/ 674440 h 674440"/>
              <a:gd name="connsiteX4" fmla="*/ 0 w 5517101"/>
              <a:gd name="connsiteY4" fmla="*/ 2 h 674440"/>
              <a:gd name="connsiteX0" fmla="*/ 35507 w 5472608"/>
              <a:gd name="connsiteY0" fmla="*/ 2 h 674440"/>
              <a:gd name="connsiteX1" fmla="*/ 5472608 w 5472608"/>
              <a:gd name="connsiteY1" fmla="*/ 0 h 674440"/>
              <a:gd name="connsiteX2" fmla="*/ 5428115 w 5472608"/>
              <a:gd name="connsiteY2" fmla="*/ 671795 h 674440"/>
              <a:gd name="connsiteX3" fmla="*/ 0 w 5472608"/>
              <a:gd name="connsiteY3" fmla="*/ 674440 h 674440"/>
              <a:gd name="connsiteX4" fmla="*/ 35507 w 5472608"/>
              <a:gd name="connsiteY4" fmla="*/ 2 h 674440"/>
              <a:gd name="connsiteX0" fmla="*/ 35507 w 5428115"/>
              <a:gd name="connsiteY0" fmla="*/ 2 h 674440"/>
              <a:gd name="connsiteX1" fmla="*/ 5383623 w 5428115"/>
              <a:gd name="connsiteY1" fmla="*/ 0 h 674440"/>
              <a:gd name="connsiteX2" fmla="*/ 5428115 w 5428115"/>
              <a:gd name="connsiteY2" fmla="*/ 671795 h 674440"/>
              <a:gd name="connsiteX3" fmla="*/ 0 w 5428115"/>
              <a:gd name="connsiteY3" fmla="*/ 674440 h 674440"/>
              <a:gd name="connsiteX4" fmla="*/ 35507 w 5428115"/>
              <a:gd name="connsiteY4" fmla="*/ 2 h 674440"/>
              <a:gd name="connsiteX0" fmla="*/ 35507 w 5428115"/>
              <a:gd name="connsiteY0" fmla="*/ 2 h 674440"/>
              <a:gd name="connsiteX1" fmla="*/ 5428115 w 5428115"/>
              <a:gd name="connsiteY1" fmla="*/ 0 h 674440"/>
              <a:gd name="connsiteX2" fmla="*/ 5428115 w 5428115"/>
              <a:gd name="connsiteY2" fmla="*/ 671795 h 674440"/>
              <a:gd name="connsiteX3" fmla="*/ 0 w 5428115"/>
              <a:gd name="connsiteY3" fmla="*/ 674440 h 674440"/>
              <a:gd name="connsiteX4" fmla="*/ 35507 w 5428115"/>
              <a:gd name="connsiteY4" fmla="*/ 2 h 674440"/>
              <a:gd name="connsiteX0" fmla="*/ 35507 w 5428115"/>
              <a:gd name="connsiteY0" fmla="*/ 2 h 674440"/>
              <a:gd name="connsiteX1" fmla="*/ 5339130 w 5428115"/>
              <a:gd name="connsiteY1" fmla="*/ 0 h 674440"/>
              <a:gd name="connsiteX2" fmla="*/ 5428115 w 5428115"/>
              <a:gd name="connsiteY2" fmla="*/ 671795 h 674440"/>
              <a:gd name="connsiteX3" fmla="*/ 0 w 5428115"/>
              <a:gd name="connsiteY3" fmla="*/ 674440 h 674440"/>
              <a:gd name="connsiteX4" fmla="*/ 35507 w 5428115"/>
              <a:gd name="connsiteY4" fmla="*/ 2 h 674440"/>
              <a:gd name="connsiteX0" fmla="*/ 35507 w 5428115"/>
              <a:gd name="connsiteY0" fmla="*/ 2 h 674440"/>
              <a:gd name="connsiteX1" fmla="*/ 5383622 w 5428115"/>
              <a:gd name="connsiteY1" fmla="*/ 0 h 674440"/>
              <a:gd name="connsiteX2" fmla="*/ 5428115 w 5428115"/>
              <a:gd name="connsiteY2" fmla="*/ 671795 h 674440"/>
              <a:gd name="connsiteX3" fmla="*/ 0 w 5428115"/>
              <a:gd name="connsiteY3" fmla="*/ 674440 h 674440"/>
              <a:gd name="connsiteX4" fmla="*/ 35507 w 5428115"/>
              <a:gd name="connsiteY4" fmla="*/ 2 h 6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8115" h="674440">
                <a:moveTo>
                  <a:pt x="35507" y="2"/>
                </a:moveTo>
                <a:lnTo>
                  <a:pt x="5383622" y="0"/>
                </a:lnTo>
                <a:lnTo>
                  <a:pt x="5428115" y="671795"/>
                </a:lnTo>
                <a:lnTo>
                  <a:pt x="0" y="674440"/>
                </a:lnTo>
                <a:lnTo>
                  <a:pt x="35507" y="2"/>
                </a:lnTo>
                <a:close/>
              </a:path>
            </a:pathLst>
          </a:cu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pole tekstowe 8"/>
          <p:cNvSpPr txBox="1"/>
          <p:nvPr userDrawn="1"/>
        </p:nvSpPr>
        <p:spPr>
          <a:xfrm>
            <a:off x="8316416" y="6525344"/>
            <a:ext cx="504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7BA0C67-0D54-4489-9AA4-DBF80A9A4F7C}" type="slidenum">
              <a:rPr lang="pl-PL" sz="1200" smtClean="0"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pl-PL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Symbol zastępczy tekstu 21"/>
          <p:cNvSpPr>
            <a:spLocks noGrp="1"/>
          </p:cNvSpPr>
          <p:nvPr>
            <p:ph type="body" sz="quarter" idx="13" hasCustomPrompt="1"/>
          </p:nvPr>
        </p:nvSpPr>
        <p:spPr>
          <a:xfrm>
            <a:off x="467544" y="6497960"/>
            <a:ext cx="7466905" cy="360040"/>
          </a:xfrm>
        </p:spPr>
        <p:txBody>
          <a:bodyPr>
            <a:normAutofit/>
          </a:bodyPr>
          <a:lstStyle>
            <a:lvl1pPr>
              <a:buNone/>
              <a:defRPr sz="1200" baseline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4pPr>
              <a:buNone/>
              <a:defRPr/>
            </a:lvl4pPr>
          </a:lstStyle>
          <a:p>
            <a:pPr lvl="0"/>
            <a:r>
              <a:rPr lang="pl-PL" dirty="0" smtClean="0"/>
              <a:t>Tutaj możesz wpisać źródło materiałów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z obrazki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projekty\Uniwersytet Dzieci\WDRAŻANIE\Prezentacja PPT\EDISONDA_UD_Strona_główna_15.jpg"/>
          <p:cNvPicPr>
            <a:picLocks noChangeAspect="1" noChangeArrowheads="1"/>
          </p:cNvPicPr>
          <p:nvPr userDrawn="1"/>
        </p:nvPicPr>
        <p:blipFill>
          <a:blip r:embed="rId2" cstate="print"/>
          <a:srcRect l="11812" t="21046" r="12589"/>
          <a:stretch>
            <a:fillRect/>
          </a:stretch>
        </p:blipFill>
        <p:spPr bwMode="auto">
          <a:xfrm>
            <a:off x="85754" y="0"/>
            <a:ext cx="9058246" cy="1286000"/>
          </a:xfrm>
          <a:prstGeom prst="rect">
            <a:avLst/>
          </a:prstGeom>
          <a:noFill/>
        </p:spPr>
      </p:pic>
      <p:sp>
        <p:nvSpPr>
          <p:cNvPr id="5" name="Tytuł 1"/>
          <p:cNvSpPr>
            <a:spLocks noGrp="1"/>
          </p:cNvSpPr>
          <p:nvPr>
            <p:ph type="ctrTitle" hasCustomPrompt="1"/>
          </p:nvPr>
        </p:nvSpPr>
        <p:spPr>
          <a:xfrm>
            <a:off x="467544" y="404664"/>
            <a:ext cx="8280920" cy="504056"/>
          </a:xfrm>
        </p:spPr>
        <p:txBody>
          <a:bodyPr>
            <a:no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l-PL" dirty="0" smtClean="0"/>
              <a:t>Tytuł slajdu z obrazkiem</a:t>
            </a:r>
            <a:endParaRPr lang="pl-PL" dirty="0"/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10"/>
          </p:nvPr>
        </p:nvSpPr>
        <p:spPr>
          <a:xfrm>
            <a:off x="827585" y="44624"/>
            <a:ext cx="7488832" cy="332656"/>
          </a:xfrm>
        </p:spPr>
        <p:txBody>
          <a:bodyPr>
            <a:normAutofit/>
          </a:bodyPr>
          <a:lstStyle>
            <a:lvl1pPr>
              <a:buNone/>
              <a:defRPr sz="120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7" name="Symbol zastępczy obrazu 6"/>
          <p:cNvSpPr>
            <a:spLocks noGrp="1"/>
          </p:cNvSpPr>
          <p:nvPr>
            <p:ph type="pic" sz="quarter" idx="12"/>
          </p:nvPr>
        </p:nvSpPr>
        <p:spPr>
          <a:xfrm>
            <a:off x="467544" y="1340768"/>
            <a:ext cx="8136904" cy="4752528"/>
          </a:xfrm>
        </p:spPr>
        <p:txBody>
          <a:bodyPr>
            <a:normAutofit/>
          </a:bodyPr>
          <a:lstStyle>
            <a:lvl1pPr algn="ctr">
              <a:buNone/>
              <a:defRPr sz="1400">
                <a:latin typeface="Arial" pitchFamily="34" charset="0"/>
                <a:cs typeface="Arial" pitchFamily="34" charset="0"/>
              </a:defRPr>
            </a:lvl1pPr>
          </a:lstStyle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r>
              <a:rPr lang="pl-PL" dirty="0" smtClean="0"/>
              <a:t>Kliknij w ikonę aby dodać zdjęcie</a:t>
            </a:r>
            <a:endParaRPr lang="pl-PL" dirty="0"/>
          </a:p>
        </p:txBody>
      </p:sp>
      <p:sp>
        <p:nvSpPr>
          <p:cNvPr id="8" name="Dowolny kształt 7"/>
          <p:cNvSpPr/>
          <p:nvPr userDrawn="1"/>
        </p:nvSpPr>
        <p:spPr>
          <a:xfrm>
            <a:off x="179512" y="6453336"/>
            <a:ext cx="8784976" cy="404664"/>
          </a:xfrm>
          <a:custGeom>
            <a:avLst/>
            <a:gdLst>
              <a:gd name="connsiteX0" fmla="*/ 0 w 5472608"/>
              <a:gd name="connsiteY0" fmla="*/ 0 h 720080"/>
              <a:gd name="connsiteX1" fmla="*/ 5472608 w 5472608"/>
              <a:gd name="connsiteY1" fmla="*/ 0 h 720080"/>
              <a:gd name="connsiteX2" fmla="*/ 5472608 w 5472608"/>
              <a:gd name="connsiteY2" fmla="*/ 720080 h 720080"/>
              <a:gd name="connsiteX3" fmla="*/ 0 w 5472608"/>
              <a:gd name="connsiteY3" fmla="*/ 720080 h 720080"/>
              <a:gd name="connsiteX4" fmla="*/ 0 w 5472608"/>
              <a:gd name="connsiteY4" fmla="*/ 0 h 720080"/>
              <a:gd name="connsiteX0" fmla="*/ 0 w 5472608"/>
              <a:gd name="connsiteY0" fmla="*/ 0 h 720080"/>
              <a:gd name="connsiteX1" fmla="*/ 5472608 w 5472608"/>
              <a:gd name="connsiteY1" fmla="*/ 0 h 720080"/>
              <a:gd name="connsiteX2" fmla="*/ 5400600 w 5472608"/>
              <a:gd name="connsiteY2" fmla="*/ 720080 h 720080"/>
              <a:gd name="connsiteX3" fmla="*/ 0 w 5472608"/>
              <a:gd name="connsiteY3" fmla="*/ 720080 h 720080"/>
              <a:gd name="connsiteX4" fmla="*/ 0 w 5472608"/>
              <a:gd name="connsiteY4" fmla="*/ 0 h 720080"/>
              <a:gd name="connsiteX0" fmla="*/ 0 w 5472608"/>
              <a:gd name="connsiteY0" fmla="*/ 0 h 720080"/>
              <a:gd name="connsiteX1" fmla="*/ 5472608 w 5472608"/>
              <a:gd name="connsiteY1" fmla="*/ 0 h 720080"/>
              <a:gd name="connsiteX2" fmla="*/ 5400600 w 5472608"/>
              <a:gd name="connsiteY2" fmla="*/ 720080 h 720080"/>
              <a:gd name="connsiteX3" fmla="*/ 72008 w 5472608"/>
              <a:gd name="connsiteY3" fmla="*/ 720080 h 720080"/>
              <a:gd name="connsiteX4" fmla="*/ 0 w 5472608"/>
              <a:gd name="connsiteY4" fmla="*/ 0 h 720080"/>
              <a:gd name="connsiteX0" fmla="*/ 0 w 5472608"/>
              <a:gd name="connsiteY0" fmla="*/ 0 h 720080"/>
              <a:gd name="connsiteX1" fmla="*/ 5472608 w 5472608"/>
              <a:gd name="connsiteY1" fmla="*/ 0 h 720080"/>
              <a:gd name="connsiteX2" fmla="*/ 5400600 w 5472608"/>
              <a:gd name="connsiteY2" fmla="*/ 720080 h 720080"/>
              <a:gd name="connsiteX3" fmla="*/ 45228 w 5472608"/>
              <a:gd name="connsiteY3" fmla="*/ 674440 h 720080"/>
              <a:gd name="connsiteX4" fmla="*/ 0 w 5472608"/>
              <a:gd name="connsiteY4" fmla="*/ 0 h 72008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382152 w 5472608"/>
              <a:gd name="connsiteY2" fmla="*/ 674440 h 674440"/>
              <a:gd name="connsiteX3" fmla="*/ 45228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427380 w 5472608"/>
              <a:gd name="connsiteY2" fmla="*/ 671795 h 674440"/>
              <a:gd name="connsiteX3" fmla="*/ 45228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472608 w 5472608"/>
              <a:gd name="connsiteY2" fmla="*/ 674440 h 674440"/>
              <a:gd name="connsiteX3" fmla="*/ 45228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428115 w 5472608"/>
              <a:gd name="connsiteY2" fmla="*/ 671795 h 674440"/>
              <a:gd name="connsiteX3" fmla="*/ 45228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428115 w 5472608"/>
              <a:gd name="connsiteY2" fmla="*/ 671795 h 674440"/>
              <a:gd name="connsiteX3" fmla="*/ 0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1795"/>
              <a:gd name="connsiteX1" fmla="*/ 5472608 w 5472608"/>
              <a:gd name="connsiteY1" fmla="*/ 0 h 671795"/>
              <a:gd name="connsiteX2" fmla="*/ 5428115 w 5472608"/>
              <a:gd name="connsiteY2" fmla="*/ 671795 h 671795"/>
              <a:gd name="connsiteX3" fmla="*/ 44493 w 5472608"/>
              <a:gd name="connsiteY3" fmla="*/ 671795 h 671795"/>
              <a:gd name="connsiteX4" fmla="*/ 0 w 5472608"/>
              <a:gd name="connsiteY4" fmla="*/ 0 h 671795"/>
              <a:gd name="connsiteX0" fmla="*/ 0 w 5517101"/>
              <a:gd name="connsiteY0" fmla="*/ 2 h 671795"/>
              <a:gd name="connsiteX1" fmla="*/ 5517101 w 5517101"/>
              <a:gd name="connsiteY1" fmla="*/ 0 h 671795"/>
              <a:gd name="connsiteX2" fmla="*/ 5472608 w 5517101"/>
              <a:gd name="connsiteY2" fmla="*/ 671795 h 671795"/>
              <a:gd name="connsiteX3" fmla="*/ 88986 w 5517101"/>
              <a:gd name="connsiteY3" fmla="*/ 671795 h 671795"/>
              <a:gd name="connsiteX4" fmla="*/ 0 w 5517101"/>
              <a:gd name="connsiteY4" fmla="*/ 2 h 671795"/>
              <a:gd name="connsiteX0" fmla="*/ 0 w 5517101"/>
              <a:gd name="connsiteY0" fmla="*/ 2 h 674440"/>
              <a:gd name="connsiteX1" fmla="*/ 5517101 w 5517101"/>
              <a:gd name="connsiteY1" fmla="*/ 0 h 674440"/>
              <a:gd name="connsiteX2" fmla="*/ 5472608 w 5517101"/>
              <a:gd name="connsiteY2" fmla="*/ 671795 h 674440"/>
              <a:gd name="connsiteX3" fmla="*/ 44493 w 5517101"/>
              <a:gd name="connsiteY3" fmla="*/ 674440 h 674440"/>
              <a:gd name="connsiteX4" fmla="*/ 0 w 5517101"/>
              <a:gd name="connsiteY4" fmla="*/ 2 h 674440"/>
              <a:gd name="connsiteX0" fmla="*/ 35507 w 5472608"/>
              <a:gd name="connsiteY0" fmla="*/ 2 h 674440"/>
              <a:gd name="connsiteX1" fmla="*/ 5472608 w 5472608"/>
              <a:gd name="connsiteY1" fmla="*/ 0 h 674440"/>
              <a:gd name="connsiteX2" fmla="*/ 5428115 w 5472608"/>
              <a:gd name="connsiteY2" fmla="*/ 671795 h 674440"/>
              <a:gd name="connsiteX3" fmla="*/ 0 w 5472608"/>
              <a:gd name="connsiteY3" fmla="*/ 674440 h 674440"/>
              <a:gd name="connsiteX4" fmla="*/ 35507 w 5472608"/>
              <a:gd name="connsiteY4" fmla="*/ 2 h 674440"/>
              <a:gd name="connsiteX0" fmla="*/ 35507 w 5428115"/>
              <a:gd name="connsiteY0" fmla="*/ 2 h 674440"/>
              <a:gd name="connsiteX1" fmla="*/ 5383623 w 5428115"/>
              <a:gd name="connsiteY1" fmla="*/ 0 h 674440"/>
              <a:gd name="connsiteX2" fmla="*/ 5428115 w 5428115"/>
              <a:gd name="connsiteY2" fmla="*/ 671795 h 674440"/>
              <a:gd name="connsiteX3" fmla="*/ 0 w 5428115"/>
              <a:gd name="connsiteY3" fmla="*/ 674440 h 674440"/>
              <a:gd name="connsiteX4" fmla="*/ 35507 w 5428115"/>
              <a:gd name="connsiteY4" fmla="*/ 2 h 674440"/>
              <a:gd name="connsiteX0" fmla="*/ 35507 w 5428115"/>
              <a:gd name="connsiteY0" fmla="*/ 2 h 674440"/>
              <a:gd name="connsiteX1" fmla="*/ 5428115 w 5428115"/>
              <a:gd name="connsiteY1" fmla="*/ 0 h 674440"/>
              <a:gd name="connsiteX2" fmla="*/ 5428115 w 5428115"/>
              <a:gd name="connsiteY2" fmla="*/ 671795 h 674440"/>
              <a:gd name="connsiteX3" fmla="*/ 0 w 5428115"/>
              <a:gd name="connsiteY3" fmla="*/ 674440 h 674440"/>
              <a:gd name="connsiteX4" fmla="*/ 35507 w 5428115"/>
              <a:gd name="connsiteY4" fmla="*/ 2 h 674440"/>
              <a:gd name="connsiteX0" fmla="*/ 35507 w 5428115"/>
              <a:gd name="connsiteY0" fmla="*/ 2 h 674440"/>
              <a:gd name="connsiteX1" fmla="*/ 5339130 w 5428115"/>
              <a:gd name="connsiteY1" fmla="*/ 0 h 674440"/>
              <a:gd name="connsiteX2" fmla="*/ 5428115 w 5428115"/>
              <a:gd name="connsiteY2" fmla="*/ 671795 h 674440"/>
              <a:gd name="connsiteX3" fmla="*/ 0 w 5428115"/>
              <a:gd name="connsiteY3" fmla="*/ 674440 h 674440"/>
              <a:gd name="connsiteX4" fmla="*/ 35507 w 5428115"/>
              <a:gd name="connsiteY4" fmla="*/ 2 h 674440"/>
              <a:gd name="connsiteX0" fmla="*/ 35507 w 5428115"/>
              <a:gd name="connsiteY0" fmla="*/ 2 h 674440"/>
              <a:gd name="connsiteX1" fmla="*/ 5383622 w 5428115"/>
              <a:gd name="connsiteY1" fmla="*/ 0 h 674440"/>
              <a:gd name="connsiteX2" fmla="*/ 5428115 w 5428115"/>
              <a:gd name="connsiteY2" fmla="*/ 671795 h 674440"/>
              <a:gd name="connsiteX3" fmla="*/ 0 w 5428115"/>
              <a:gd name="connsiteY3" fmla="*/ 674440 h 674440"/>
              <a:gd name="connsiteX4" fmla="*/ 35507 w 5428115"/>
              <a:gd name="connsiteY4" fmla="*/ 2 h 6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8115" h="674440">
                <a:moveTo>
                  <a:pt x="35507" y="2"/>
                </a:moveTo>
                <a:lnTo>
                  <a:pt x="5383622" y="0"/>
                </a:lnTo>
                <a:lnTo>
                  <a:pt x="5428115" y="671795"/>
                </a:lnTo>
                <a:lnTo>
                  <a:pt x="0" y="674440"/>
                </a:lnTo>
                <a:lnTo>
                  <a:pt x="35507" y="2"/>
                </a:lnTo>
                <a:close/>
              </a:path>
            </a:pathLst>
          </a:cu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pole tekstowe 8"/>
          <p:cNvSpPr txBox="1"/>
          <p:nvPr userDrawn="1"/>
        </p:nvSpPr>
        <p:spPr>
          <a:xfrm>
            <a:off x="8316416" y="6525344"/>
            <a:ext cx="504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7BA0C67-0D54-4489-9AA4-DBF80A9A4F7C}" type="slidenum">
              <a:rPr lang="pl-PL" sz="1200" smtClean="0"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pl-PL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Symbol zastępczy tekstu 21"/>
          <p:cNvSpPr>
            <a:spLocks noGrp="1"/>
          </p:cNvSpPr>
          <p:nvPr>
            <p:ph type="body" sz="quarter" idx="13" hasCustomPrompt="1"/>
          </p:nvPr>
        </p:nvSpPr>
        <p:spPr>
          <a:xfrm>
            <a:off x="467544" y="6497960"/>
            <a:ext cx="7466905" cy="360040"/>
          </a:xfrm>
        </p:spPr>
        <p:txBody>
          <a:bodyPr>
            <a:normAutofit/>
          </a:bodyPr>
          <a:lstStyle>
            <a:lvl1pPr>
              <a:buNone/>
              <a:defRPr sz="1200" baseline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4pPr>
              <a:buNone/>
              <a:defRPr/>
            </a:lvl4pPr>
          </a:lstStyle>
          <a:p>
            <a:pPr lvl="0"/>
            <a:r>
              <a:rPr lang="pl-PL" dirty="0" smtClean="0"/>
              <a:t>Tutaj możesz wpisać źródło materiałów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z w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projekty\Uniwersytet Dzieci\WDRAŻANIE\Prezentacja PPT\EDISONDA_UD_Strona_główna_15.jpg"/>
          <p:cNvPicPr>
            <a:picLocks noChangeAspect="1" noChangeArrowheads="1"/>
          </p:cNvPicPr>
          <p:nvPr userDrawn="1"/>
        </p:nvPicPr>
        <p:blipFill>
          <a:blip r:embed="rId2" cstate="print"/>
          <a:srcRect l="11812" t="21046" r="12589"/>
          <a:stretch>
            <a:fillRect/>
          </a:stretch>
        </p:blipFill>
        <p:spPr bwMode="auto">
          <a:xfrm>
            <a:off x="85754" y="0"/>
            <a:ext cx="9058246" cy="1286000"/>
          </a:xfrm>
          <a:prstGeom prst="rect">
            <a:avLst/>
          </a:prstGeom>
          <a:noFill/>
        </p:spPr>
      </p:pic>
      <p:sp>
        <p:nvSpPr>
          <p:cNvPr id="5" name="Tytuł 1"/>
          <p:cNvSpPr>
            <a:spLocks noGrp="1"/>
          </p:cNvSpPr>
          <p:nvPr>
            <p:ph type="ctrTitle" hasCustomPrompt="1"/>
          </p:nvPr>
        </p:nvSpPr>
        <p:spPr>
          <a:xfrm>
            <a:off x="467544" y="404664"/>
            <a:ext cx="8280920" cy="504056"/>
          </a:xfrm>
        </p:spPr>
        <p:txBody>
          <a:bodyPr>
            <a:noAutofit/>
          </a:bodyPr>
          <a:lstStyle>
            <a:lvl1pPr algn="l">
              <a:defRPr sz="20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l-PL" dirty="0" smtClean="0"/>
              <a:t>Tytuł slajdu z wideo</a:t>
            </a:r>
            <a:endParaRPr lang="pl-PL" dirty="0"/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10"/>
          </p:nvPr>
        </p:nvSpPr>
        <p:spPr>
          <a:xfrm>
            <a:off x="827585" y="44624"/>
            <a:ext cx="7488832" cy="332656"/>
          </a:xfrm>
        </p:spPr>
        <p:txBody>
          <a:bodyPr>
            <a:normAutofit/>
          </a:bodyPr>
          <a:lstStyle>
            <a:lvl1pPr>
              <a:buNone/>
              <a:defRPr sz="1200">
                <a:solidFill>
                  <a:schemeClr val="tx2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8" name="Dowolny kształt 7"/>
          <p:cNvSpPr/>
          <p:nvPr userDrawn="1"/>
        </p:nvSpPr>
        <p:spPr>
          <a:xfrm>
            <a:off x="179512" y="6453336"/>
            <a:ext cx="8784976" cy="404664"/>
          </a:xfrm>
          <a:custGeom>
            <a:avLst/>
            <a:gdLst>
              <a:gd name="connsiteX0" fmla="*/ 0 w 5472608"/>
              <a:gd name="connsiteY0" fmla="*/ 0 h 720080"/>
              <a:gd name="connsiteX1" fmla="*/ 5472608 w 5472608"/>
              <a:gd name="connsiteY1" fmla="*/ 0 h 720080"/>
              <a:gd name="connsiteX2" fmla="*/ 5472608 w 5472608"/>
              <a:gd name="connsiteY2" fmla="*/ 720080 h 720080"/>
              <a:gd name="connsiteX3" fmla="*/ 0 w 5472608"/>
              <a:gd name="connsiteY3" fmla="*/ 720080 h 720080"/>
              <a:gd name="connsiteX4" fmla="*/ 0 w 5472608"/>
              <a:gd name="connsiteY4" fmla="*/ 0 h 720080"/>
              <a:gd name="connsiteX0" fmla="*/ 0 w 5472608"/>
              <a:gd name="connsiteY0" fmla="*/ 0 h 720080"/>
              <a:gd name="connsiteX1" fmla="*/ 5472608 w 5472608"/>
              <a:gd name="connsiteY1" fmla="*/ 0 h 720080"/>
              <a:gd name="connsiteX2" fmla="*/ 5400600 w 5472608"/>
              <a:gd name="connsiteY2" fmla="*/ 720080 h 720080"/>
              <a:gd name="connsiteX3" fmla="*/ 0 w 5472608"/>
              <a:gd name="connsiteY3" fmla="*/ 720080 h 720080"/>
              <a:gd name="connsiteX4" fmla="*/ 0 w 5472608"/>
              <a:gd name="connsiteY4" fmla="*/ 0 h 720080"/>
              <a:gd name="connsiteX0" fmla="*/ 0 w 5472608"/>
              <a:gd name="connsiteY0" fmla="*/ 0 h 720080"/>
              <a:gd name="connsiteX1" fmla="*/ 5472608 w 5472608"/>
              <a:gd name="connsiteY1" fmla="*/ 0 h 720080"/>
              <a:gd name="connsiteX2" fmla="*/ 5400600 w 5472608"/>
              <a:gd name="connsiteY2" fmla="*/ 720080 h 720080"/>
              <a:gd name="connsiteX3" fmla="*/ 72008 w 5472608"/>
              <a:gd name="connsiteY3" fmla="*/ 720080 h 720080"/>
              <a:gd name="connsiteX4" fmla="*/ 0 w 5472608"/>
              <a:gd name="connsiteY4" fmla="*/ 0 h 720080"/>
              <a:gd name="connsiteX0" fmla="*/ 0 w 5472608"/>
              <a:gd name="connsiteY0" fmla="*/ 0 h 720080"/>
              <a:gd name="connsiteX1" fmla="*/ 5472608 w 5472608"/>
              <a:gd name="connsiteY1" fmla="*/ 0 h 720080"/>
              <a:gd name="connsiteX2" fmla="*/ 5400600 w 5472608"/>
              <a:gd name="connsiteY2" fmla="*/ 720080 h 720080"/>
              <a:gd name="connsiteX3" fmla="*/ 45228 w 5472608"/>
              <a:gd name="connsiteY3" fmla="*/ 674440 h 720080"/>
              <a:gd name="connsiteX4" fmla="*/ 0 w 5472608"/>
              <a:gd name="connsiteY4" fmla="*/ 0 h 72008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382152 w 5472608"/>
              <a:gd name="connsiteY2" fmla="*/ 674440 h 674440"/>
              <a:gd name="connsiteX3" fmla="*/ 45228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427380 w 5472608"/>
              <a:gd name="connsiteY2" fmla="*/ 671795 h 674440"/>
              <a:gd name="connsiteX3" fmla="*/ 45228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472608 w 5472608"/>
              <a:gd name="connsiteY2" fmla="*/ 674440 h 674440"/>
              <a:gd name="connsiteX3" fmla="*/ 45228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428115 w 5472608"/>
              <a:gd name="connsiteY2" fmla="*/ 671795 h 674440"/>
              <a:gd name="connsiteX3" fmla="*/ 45228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4440"/>
              <a:gd name="connsiteX1" fmla="*/ 5472608 w 5472608"/>
              <a:gd name="connsiteY1" fmla="*/ 0 h 674440"/>
              <a:gd name="connsiteX2" fmla="*/ 5428115 w 5472608"/>
              <a:gd name="connsiteY2" fmla="*/ 671795 h 674440"/>
              <a:gd name="connsiteX3" fmla="*/ 0 w 5472608"/>
              <a:gd name="connsiteY3" fmla="*/ 674440 h 674440"/>
              <a:gd name="connsiteX4" fmla="*/ 0 w 5472608"/>
              <a:gd name="connsiteY4" fmla="*/ 0 h 674440"/>
              <a:gd name="connsiteX0" fmla="*/ 0 w 5472608"/>
              <a:gd name="connsiteY0" fmla="*/ 0 h 671795"/>
              <a:gd name="connsiteX1" fmla="*/ 5472608 w 5472608"/>
              <a:gd name="connsiteY1" fmla="*/ 0 h 671795"/>
              <a:gd name="connsiteX2" fmla="*/ 5428115 w 5472608"/>
              <a:gd name="connsiteY2" fmla="*/ 671795 h 671795"/>
              <a:gd name="connsiteX3" fmla="*/ 44493 w 5472608"/>
              <a:gd name="connsiteY3" fmla="*/ 671795 h 671795"/>
              <a:gd name="connsiteX4" fmla="*/ 0 w 5472608"/>
              <a:gd name="connsiteY4" fmla="*/ 0 h 671795"/>
              <a:gd name="connsiteX0" fmla="*/ 0 w 5517101"/>
              <a:gd name="connsiteY0" fmla="*/ 2 h 671795"/>
              <a:gd name="connsiteX1" fmla="*/ 5517101 w 5517101"/>
              <a:gd name="connsiteY1" fmla="*/ 0 h 671795"/>
              <a:gd name="connsiteX2" fmla="*/ 5472608 w 5517101"/>
              <a:gd name="connsiteY2" fmla="*/ 671795 h 671795"/>
              <a:gd name="connsiteX3" fmla="*/ 88986 w 5517101"/>
              <a:gd name="connsiteY3" fmla="*/ 671795 h 671795"/>
              <a:gd name="connsiteX4" fmla="*/ 0 w 5517101"/>
              <a:gd name="connsiteY4" fmla="*/ 2 h 671795"/>
              <a:gd name="connsiteX0" fmla="*/ 0 w 5517101"/>
              <a:gd name="connsiteY0" fmla="*/ 2 h 674440"/>
              <a:gd name="connsiteX1" fmla="*/ 5517101 w 5517101"/>
              <a:gd name="connsiteY1" fmla="*/ 0 h 674440"/>
              <a:gd name="connsiteX2" fmla="*/ 5472608 w 5517101"/>
              <a:gd name="connsiteY2" fmla="*/ 671795 h 674440"/>
              <a:gd name="connsiteX3" fmla="*/ 44493 w 5517101"/>
              <a:gd name="connsiteY3" fmla="*/ 674440 h 674440"/>
              <a:gd name="connsiteX4" fmla="*/ 0 w 5517101"/>
              <a:gd name="connsiteY4" fmla="*/ 2 h 674440"/>
              <a:gd name="connsiteX0" fmla="*/ 35507 w 5472608"/>
              <a:gd name="connsiteY0" fmla="*/ 2 h 674440"/>
              <a:gd name="connsiteX1" fmla="*/ 5472608 w 5472608"/>
              <a:gd name="connsiteY1" fmla="*/ 0 h 674440"/>
              <a:gd name="connsiteX2" fmla="*/ 5428115 w 5472608"/>
              <a:gd name="connsiteY2" fmla="*/ 671795 h 674440"/>
              <a:gd name="connsiteX3" fmla="*/ 0 w 5472608"/>
              <a:gd name="connsiteY3" fmla="*/ 674440 h 674440"/>
              <a:gd name="connsiteX4" fmla="*/ 35507 w 5472608"/>
              <a:gd name="connsiteY4" fmla="*/ 2 h 674440"/>
              <a:gd name="connsiteX0" fmla="*/ 35507 w 5428115"/>
              <a:gd name="connsiteY0" fmla="*/ 2 h 674440"/>
              <a:gd name="connsiteX1" fmla="*/ 5383623 w 5428115"/>
              <a:gd name="connsiteY1" fmla="*/ 0 h 674440"/>
              <a:gd name="connsiteX2" fmla="*/ 5428115 w 5428115"/>
              <a:gd name="connsiteY2" fmla="*/ 671795 h 674440"/>
              <a:gd name="connsiteX3" fmla="*/ 0 w 5428115"/>
              <a:gd name="connsiteY3" fmla="*/ 674440 h 674440"/>
              <a:gd name="connsiteX4" fmla="*/ 35507 w 5428115"/>
              <a:gd name="connsiteY4" fmla="*/ 2 h 674440"/>
              <a:gd name="connsiteX0" fmla="*/ 35507 w 5428115"/>
              <a:gd name="connsiteY0" fmla="*/ 2 h 674440"/>
              <a:gd name="connsiteX1" fmla="*/ 5428115 w 5428115"/>
              <a:gd name="connsiteY1" fmla="*/ 0 h 674440"/>
              <a:gd name="connsiteX2" fmla="*/ 5428115 w 5428115"/>
              <a:gd name="connsiteY2" fmla="*/ 671795 h 674440"/>
              <a:gd name="connsiteX3" fmla="*/ 0 w 5428115"/>
              <a:gd name="connsiteY3" fmla="*/ 674440 h 674440"/>
              <a:gd name="connsiteX4" fmla="*/ 35507 w 5428115"/>
              <a:gd name="connsiteY4" fmla="*/ 2 h 674440"/>
              <a:gd name="connsiteX0" fmla="*/ 35507 w 5428115"/>
              <a:gd name="connsiteY0" fmla="*/ 2 h 674440"/>
              <a:gd name="connsiteX1" fmla="*/ 5339130 w 5428115"/>
              <a:gd name="connsiteY1" fmla="*/ 0 h 674440"/>
              <a:gd name="connsiteX2" fmla="*/ 5428115 w 5428115"/>
              <a:gd name="connsiteY2" fmla="*/ 671795 h 674440"/>
              <a:gd name="connsiteX3" fmla="*/ 0 w 5428115"/>
              <a:gd name="connsiteY3" fmla="*/ 674440 h 674440"/>
              <a:gd name="connsiteX4" fmla="*/ 35507 w 5428115"/>
              <a:gd name="connsiteY4" fmla="*/ 2 h 674440"/>
              <a:gd name="connsiteX0" fmla="*/ 35507 w 5428115"/>
              <a:gd name="connsiteY0" fmla="*/ 2 h 674440"/>
              <a:gd name="connsiteX1" fmla="*/ 5383622 w 5428115"/>
              <a:gd name="connsiteY1" fmla="*/ 0 h 674440"/>
              <a:gd name="connsiteX2" fmla="*/ 5428115 w 5428115"/>
              <a:gd name="connsiteY2" fmla="*/ 671795 h 674440"/>
              <a:gd name="connsiteX3" fmla="*/ 0 w 5428115"/>
              <a:gd name="connsiteY3" fmla="*/ 674440 h 674440"/>
              <a:gd name="connsiteX4" fmla="*/ 35507 w 5428115"/>
              <a:gd name="connsiteY4" fmla="*/ 2 h 6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8115" h="674440">
                <a:moveTo>
                  <a:pt x="35507" y="2"/>
                </a:moveTo>
                <a:lnTo>
                  <a:pt x="5383622" y="0"/>
                </a:lnTo>
                <a:lnTo>
                  <a:pt x="5428115" y="671795"/>
                </a:lnTo>
                <a:lnTo>
                  <a:pt x="0" y="674440"/>
                </a:lnTo>
                <a:lnTo>
                  <a:pt x="35507" y="2"/>
                </a:lnTo>
                <a:close/>
              </a:path>
            </a:pathLst>
          </a:cu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pole tekstowe 8"/>
          <p:cNvSpPr txBox="1"/>
          <p:nvPr userDrawn="1"/>
        </p:nvSpPr>
        <p:spPr>
          <a:xfrm>
            <a:off x="8316416" y="6525344"/>
            <a:ext cx="504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27BA0C67-0D54-4489-9AA4-DBF80A9A4F7C}" type="slidenum">
              <a:rPr lang="pl-PL" sz="1200" smtClean="0"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pl-PL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Symbol zastępczy tekstu 21"/>
          <p:cNvSpPr>
            <a:spLocks noGrp="1"/>
          </p:cNvSpPr>
          <p:nvPr>
            <p:ph type="body" sz="quarter" idx="13" hasCustomPrompt="1"/>
          </p:nvPr>
        </p:nvSpPr>
        <p:spPr>
          <a:xfrm>
            <a:off x="467544" y="6497960"/>
            <a:ext cx="7466905" cy="360040"/>
          </a:xfrm>
        </p:spPr>
        <p:txBody>
          <a:bodyPr>
            <a:normAutofit/>
          </a:bodyPr>
          <a:lstStyle>
            <a:lvl1pPr>
              <a:buNone/>
              <a:defRPr sz="1200" baseline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4pPr>
              <a:buNone/>
              <a:defRPr/>
            </a:lvl4pPr>
          </a:lstStyle>
          <a:p>
            <a:pPr lvl="0"/>
            <a:r>
              <a:rPr lang="pl-PL" dirty="0" smtClean="0"/>
              <a:t>Tutaj możesz wpisać źródło materiałów</a:t>
            </a:r>
          </a:p>
        </p:txBody>
      </p:sp>
      <p:sp>
        <p:nvSpPr>
          <p:cNvPr id="13" name="Symbol zastępczy obiektu multimediów 11"/>
          <p:cNvSpPr>
            <a:spLocks noGrp="1"/>
          </p:cNvSpPr>
          <p:nvPr>
            <p:ph type="media" sz="quarter" idx="14"/>
          </p:nvPr>
        </p:nvSpPr>
        <p:spPr>
          <a:xfrm>
            <a:off x="467544" y="1340768"/>
            <a:ext cx="8136904" cy="4752528"/>
          </a:xfrm>
        </p:spPr>
        <p:txBody>
          <a:bodyPr>
            <a:normAutofit/>
          </a:bodyPr>
          <a:lstStyle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pl-PL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 smtClean="0"/>
              <a:t>Kliknij, aby edytować styl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6BF3F-A291-4768-ACD3-FB9B4CE64C02}" type="datetime1">
              <a:rPr lang="pl-PL" smtClean="0"/>
              <a:pPr/>
              <a:t>23.05.2015</a:t>
            </a:fld>
            <a:endParaRPr lang="pl-PL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3F2C0-941E-4B4F-832A-0816F329ADBF}" type="slidenum">
              <a:rPr lang="pl-PL" smtClean="0"/>
              <a:pPr/>
              <a:t>‹#›</a:t>
            </a:fld>
            <a:endParaRPr lang="pl-P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0" r:id="rId3"/>
    <p:sldLayoutId id="2147483649" r:id="rId4"/>
    <p:sldLayoutId id="2147483661" r:id="rId5"/>
    <p:sldLayoutId id="2147483662" r:id="rId6"/>
    <p:sldLayoutId id="2147483663" r:id="rId7"/>
    <p:sldLayoutId id="2147483664" r:id="rId8"/>
    <p:sldLayoutId id="2147483669" r:id="rId9"/>
    <p:sldLayoutId id="2147483668" r:id="rId10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bijaczleweli/UniwersytetDzieci-Google-2015-prezentacja/commit/53a5ee0508f6e9c11b1e7580060d6b44f52adebd#commitcomment-11144249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67544" y="5301208"/>
            <a:ext cx="9145016" cy="1470025"/>
          </a:xfrm>
        </p:spPr>
        <p:txBody>
          <a:bodyPr>
            <a:normAutofit fontScale="90000"/>
          </a:bodyPr>
          <a:lstStyle/>
          <a:p>
            <a:r>
              <a:rPr lang="pl-PL" sz="5300" b="1" dirty="0" smtClean="0"/>
              <a:t>APLIKACJE MOBILNE</a:t>
            </a:r>
            <a:r>
              <a:rPr lang="pl-PL" b="1" dirty="0" smtClean="0"/>
              <a:t/>
            </a:r>
            <a:br>
              <a:rPr lang="pl-PL" b="1" dirty="0" smtClean="0"/>
            </a:br>
            <a:r>
              <a:rPr lang="pl-PL" altLang="pl-PL" sz="3100" dirty="0" smtClean="0">
                <a:solidFill>
                  <a:srgbClr val="000000"/>
                </a:solidFill>
              </a:rPr>
              <a:t>Prowadzący </a:t>
            </a:r>
            <a:r>
              <a:rPr lang="pl-PL" altLang="pl-PL" sz="3100" dirty="0">
                <a:solidFill>
                  <a:srgbClr val="000000"/>
                </a:solidFill>
              </a:rPr>
              <a:t>zajęcia: </a:t>
            </a:r>
            <a:r>
              <a:rPr lang="pl-PL" altLang="pl-PL" sz="3100" dirty="0" smtClean="0">
                <a:solidFill>
                  <a:srgbClr val="000000"/>
                </a:solidFill>
              </a:rPr>
              <a:t>Bartosz Lepper, Piotr Zaborski, Danka Niedziałkowska </a:t>
            </a:r>
            <a:r>
              <a:rPr lang="pl-PL" altLang="pl-PL" sz="3100" dirty="0">
                <a:solidFill>
                  <a:srgbClr val="000000"/>
                </a:solidFill>
              </a:rPr>
              <a:t/>
            </a:r>
            <a:br>
              <a:rPr lang="pl-PL" altLang="pl-PL" sz="3100" dirty="0">
                <a:solidFill>
                  <a:srgbClr val="000000"/>
                </a:solidFill>
              </a:rPr>
            </a:br>
            <a:r>
              <a:rPr lang="pl-PL" altLang="pl-PL" sz="3100" dirty="0" smtClean="0">
                <a:solidFill>
                  <a:srgbClr val="000000"/>
                </a:solidFill>
              </a:rPr>
              <a:t>Praktykantka: Izabela Malik</a:t>
            </a:r>
            <a:r>
              <a:rPr lang="pl-PL" altLang="pl-PL" sz="2700" dirty="0" smtClean="0">
                <a:solidFill>
                  <a:srgbClr val="000000"/>
                </a:solidFill>
              </a:rPr>
              <a:t/>
            </a:r>
            <a:br>
              <a:rPr lang="pl-PL" altLang="pl-PL" sz="2700" dirty="0" smtClean="0">
                <a:solidFill>
                  <a:srgbClr val="000000"/>
                </a:solidFill>
              </a:rPr>
            </a:br>
            <a:r>
              <a:rPr lang="pl-PL" altLang="pl-PL" dirty="0">
                <a:solidFill>
                  <a:srgbClr val="000000"/>
                </a:solidFill>
              </a:rPr>
              <a:t/>
            </a:r>
            <a:br>
              <a:rPr lang="pl-PL" altLang="pl-PL" dirty="0">
                <a:solidFill>
                  <a:srgbClr val="000000"/>
                </a:solidFill>
              </a:rPr>
            </a:br>
            <a:endParaRPr lang="pl-P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>
                <a:solidFill>
                  <a:srgbClr val="FFFFFF"/>
                </a:solidFill>
              </a:rPr>
              <a:t>Zmienne, czyli </a:t>
            </a:r>
            <a:r>
              <a:rPr lang="pl-PL" dirty="0" smtClean="0">
                <a:solidFill>
                  <a:srgbClr val="FFFFFF"/>
                </a:solidFill>
              </a:rPr>
              <a:t>gdzie ja patrzę?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FFFF"/>
                </a:solidFill>
              </a:rPr>
              <a:t>Zmienna – desygnowane miejsce w </a:t>
            </a:r>
            <a:r>
              <a:rPr lang="pl-PL" smtClean="0">
                <a:solidFill>
                  <a:srgbClr val="FFFFFF"/>
                </a:solidFill>
              </a:rPr>
              <a:t>pamięci zawierające </a:t>
            </a:r>
            <a:r>
              <a:rPr lang="pl-PL" i="1" smtClean="0">
                <a:solidFill>
                  <a:srgbClr val="FFFFFF"/>
                </a:solidFill>
              </a:rPr>
              <a:t>dane</a:t>
            </a:r>
            <a:r>
              <a:rPr lang="pl-PL" smtClean="0">
                <a:solidFill>
                  <a:srgbClr val="FFFFFF"/>
                </a:solidFill>
              </a:rPr>
              <a:t>.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2" name="Symbol zastępczy tekstu 1"/>
          <p:cNvSpPr>
            <a:spLocks noGrp="1"/>
          </p:cNvSpPr>
          <p:nvPr>
            <p:ph type="body" sz="quarter" idx="13"/>
          </p:nvPr>
        </p:nvSpPr>
        <p:spPr>
          <a:xfrm>
            <a:off x="395536" y="6497960"/>
            <a:ext cx="7466905" cy="360040"/>
          </a:xfrm>
        </p:spPr>
        <p:txBody>
          <a:bodyPr>
            <a:normAutofit fontScale="77500" lnSpcReduction="20000"/>
          </a:bodyPr>
          <a:lstStyle/>
          <a:p>
            <a:r>
              <a:rPr lang="pl-PL" dirty="0" err="1" smtClean="0">
                <a:hlinkClick r:id="rId3"/>
              </a:rPr>
              <a:t>Discussion</a:t>
            </a:r>
            <a:endParaRPr lang="pl-PL" dirty="0" smtClean="0"/>
          </a:p>
          <a:p>
            <a:r>
              <a:rPr lang="pl-PL" dirty="0" smtClean="0"/>
              <a:t>Źródło: </a:t>
            </a:r>
            <a:r>
              <a:rPr lang="pl-PL" dirty="0"/>
              <a:t>http://edwuf.de/c-programming-global</a:t>
            </a:r>
            <a:r>
              <a:rPr lang="pl-PL" dirty="0" smtClean="0"/>
              <a:t>/</a:t>
            </a:r>
          </a:p>
          <a:p>
            <a:endParaRPr lang="pl-PL" dirty="0"/>
          </a:p>
        </p:txBody>
      </p:sp>
      <p:pic>
        <p:nvPicPr>
          <p:cNvPr id="1028" name="Picture 4" descr="P:\Google\UniwersytetDzieci-Google-2015-prezentacja\prezentacja\resources\External Storage class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063606"/>
            <a:ext cx="5688632" cy="532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37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FFFF"/>
                </a:solidFill>
              </a:rPr>
              <a:t>Zmienne ogólnie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2" name="Symbol zastępczy tekstu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 smtClean="0"/>
              <a:t>Zmienna </a:t>
            </a:r>
            <a:r>
              <a:rPr lang="pl-PL" dirty="0"/>
              <a:t>to nazwane miejsce w pamięci o pewnej zawartości</a:t>
            </a:r>
          </a:p>
          <a:p>
            <a:endParaRPr lang="pl-PL" dirty="0"/>
          </a:p>
          <a:p>
            <a:r>
              <a:rPr lang="pl-PL" dirty="0"/>
              <a:t>Na przykład zmienna `</a:t>
            </a:r>
            <a:r>
              <a:rPr lang="pl-PL" dirty="0" err="1"/>
              <a:t>zbigniew</a:t>
            </a:r>
            <a:r>
              <a:rPr lang="pl-PL" dirty="0"/>
              <a:t>` może mieć wartość `666`, a zmienna `</a:t>
            </a:r>
            <a:r>
              <a:rPr lang="pl-PL" dirty="0" err="1"/>
              <a:t>henryk</a:t>
            </a:r>
            <a:r>
              <a:rPr lang="pl-PL" dirty="0"/>
              <a:t>` - "masło.hpp"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064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FFFF"/>
                </a:solidFill>
              </a:rPr>
              <a:t>Zmienne w </a:t>
            </a:r>
            <a:r>
              <a:rPr lang="pl-PL" dirty="0" err="1" smtClean="0">
                <a:solidFill>
                  <a:srgbClr val="FFFFFF"/>
                </a:solidFill>
              </a:rPr>
              <a:t>JavaScript’cie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 smtClean="0"/>
              <a:t>Zmienne </a:t>
            </a:r>
            <a:r>
              <a:rPr lang="pl-PL" dirty="0"/>
              <a:t>w </a:t>
            </a:r>
            <a:r>
              <a:rPr lang="pl-PL" dirty="0" err="1"/>
              <a:t>JS’ie</a:t>
            </a:r>
            <a:r>
              <a:rPr lang="pl-PL" dirty="0"/>
              <a:t> nie mają stałego typu, więc `</a:t>
            </a:r>
            <a:r>
              <a:rPr lang="pl-PL" dirty="0" err="1"/>
              <a:t>zbigniew</a:t>
            </a:r>
            <a:r>
              <a:rPr lang="pl-PL" dirty="0"/>
              <a:t>` może mieć wartość `666`, a potem "masło.hpp"</a:t>
            </a:r>
          </a:p>
          <a:p>
            <a:endParaRPr lang="pl-PL" dirty="0"/>
          </a:p>
          <a:p>
            <a:r>
              <a:rPr lang="pl-PL" dirty="0"/>
              <a:t>Nieprzypisane zmienne mają wartość `</a:t>
            </a:r>
            <a:r>
              <a:rPr lang="pl-PL" dirty="0" err="1"/>
              <a:t>undefined</a:t>
            </a:r>
            <a:r>
              <a:rPr lang="pl-PL" dirty="0"/>
              <a:t>`</a:t>
            </a:r>
            <a:r>
              <a:rPr lang="pl-PL" sz="900" dirty="0"/>
              <a:t>[niezdefiniowany</a:t>
            </a:r>
            <a:r>
              <a:rPr lang="pl-PL" sz="900" dirty="0" smtClean="0"/>
              <a:t>]</a:t>
            </a:r>
            <a:r>
              <a:rPr lang="pl-PL" dirty="0" smtClean="0"/>
              <a:t>, </a:t>
            </a:r>
            <a:r>
              <a:rPr lang="pl-PL" dirty="0"/>
              <a:t>i nie mają typu</a:t>
            </a:r>
          </a:p>
        </p:txBody>
      </p:sp>
    </p:spTree>
    <p:extLst>
      <p:ext uri="{BB962C8B-B14F-4D97-AF65-F5344CB8AC3E}">
        <p14:creationId xmlns:p14="http://schemas.microsoft.com/office/powerpoint/2010/main" val="220485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FFFF"/>
                </a:solidFill>
              </a:rPr>
              <a:t>Zmienne w </a:t>
            </a:r>
            <a:r>
              <a:rPr lang="pl-PL" dirty="0" err="1" smtClean="0">
                <a:solidFill>
                  <a:srgbClr val="FFFFFF"/>
                </a:solidFill>
              </a:rPr>
              <a:t>JavaScript’cie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/>
              <a:t>Dopóki nie wykorzystuje się nieistniejących jej właściwości, nie ma znaczenia jakiego obecnie typu jest zmienna</a:t>
            </a:r>
          </a:p>
          <a:p>
            <a:endParaRPr lang="pl-PL" dirty="0"/>
          </a:p>
          <a:p>
            <a:r>
              <a:rPr lang="pl-PL" dirty="0"/>
              <a:t>Na przykład, nawet jeśli `człowiek` i `kaczka` są całkowicie innymi typami, a oba mają właściwość `</a:t>
            </a:r>
            <a:r>
              <a:rPr lang="pl-PL" dirty="0" err="1"/>
              <a:t>zbigniew</a:t>
            </a:r>
            <a:r>
              <a:rPr lang="pl-PL" dirty="0"/>
              <a:t>`, dopóki używa się tylko `</a:t>
            </a:r>
            <a:r>
              <a:rPr lang="pl-PL" dirty="0" err="1"/>
              <a:t>zbigniew`a</a:t>
            </a:r>
            <a:r>
              <a:rPr lang="pl-PL" dirty="0"/>
              <a:t>, zmienna może mieć jakikolwiek z tych typów</a:t>
            </a:r>
          </a:p>
        </p:txBody>
      </p:sp>
    </p:spTree>
    <p:extLst>
      <p:ext uri="{BB962C8B-B14F-4D97-AF65-F5344CB8AC3E}">
        <p14:creationId xmlns:p14="http://schemas.microsoft.com/office/powerpoint/2010/main" val="269210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FFFF"/>
                </a:solidFill>
              </a:rPr>
              <a:t>Funkcje, czyli czemu ja to znowu piszę?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l-PL" dirty="0" smtClean="0">
                <a:solidFill>
                  <a:srgbClr val="FFFFFF"/>
                </a:solidFill>
              </a:rPr>
              <a:t>Funkcja (</a:t>
            </a:r>
            <a:r>
              <a:rPr lang="pl-PL" dirty="0" err="1" smtClean="0">
                <a:solidFill>
                  <a:srgbClr val="FFFFFF"/>
                </a:solidFill>
              </a:rPr>
              <a:t>subrutyna</a:t>
            </a:r>
            <a:r>
              <a:rPr lang="pl-PL" dirty="0" smtClean="0">
                <a:solidFill>
                  <a:srgbClr val="FFFFFF"/>
                </a:solidFill>
              </a:rPr>
              <a:t>) – sekwencja instrukcji programowych wykonujących specyficzne zadanie, spakowane do jednostki.</a:t>
            </a:r>
            <a:endParaRPr lang="pl-PL" dirty="0">
              <a:solidFill>
                <a:srgbClr val="FFFFFF"/>
              </a:solidFill>
            </a:endParaRPr>
          </a:p>
        </p:txBody>
      </p:sp>
      <p:pic>
        <p:nvPicPr>
          <p:cNvPr id="7" name="Symbol zastępczy obrazu 6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331" r="-27331"/>
          <a:stretch/>
        </p:blipFill>
        <p:spPr/>
      </p:pic>
      <p:sp>
        <p:nvSpPr>
          <p:cNvPr id="2" name="Symbol zastępczy tekstu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l-PL" dirty="0" smtClean="0"/>
              <a:t>Źródło: http</a:t>
            </a:r>
            <a:r>
              <a:rPr lang="pl-PL" dirty="0"/>
              <a:t>://www.secretgeek.net/image/function_v_imperative.PNG</a:t>
            </a:r>
          </a:p>
          <a:p>
            <a:r>
              <a:rPr lang="pl-PL" dirty="0"/>
              <a:t>Źródło: </a:t>
            </a:r>
            <a:r>
              <a:rPr lang="pl-PL" dirty="0" smtClean="0"/>
              <a:t>http</a:t>
            </a:r>
            <a:r>
              <a:rPr lang="pl-PL" dirty="0"/>
              <a:t>://</a:t>
            </a:r>
            <a:r>
              <a:rPr lang="pl-PL" dirty="0" smtClean="0"/>
              <a:t>en.wikipedia.org/wiki/Subroutine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8065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FFFF"/>
                </a:solidFill>
              </a:rPr>
              <a:t>Funkcje ogólnie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2" name="Symbol zastępczy tekstu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 smtClean="0"/>
              <a:t>Funkcja </a:t>
            </a:r>
            <a:r>
              <a:rPr lang="pl-PL" dirty="0"/>
              <a:t>to zgrupowana ponownie używalna sekwencja poleceń</a:t>
            </a:r>
          </a:p>
          <a:p>
            <a:endParaRPr lang="pl-PL" dirty="0"/>
          </a:p>
          <a:p>
            <a:r>
              <a:rPr lang="pl-PL" dirty="0"/>
              <a:t>Tak jak w matematyce, funkcje wywołuje się nawiasami okrągłymi '(' i ')‚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5675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>
                <a:solidFill>
                  <a:srgbClr val="FFFFFF"/>
                </a:solidFill>
              </a:rPr>
              <a:t>Funkcje ogólnie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 smtClean="0"/>
              <a:t>Na </a:t>
            </a:r>
            <a:r>
              <a:rPr lang="pl-PL" dirty="0"/>
              <a:t>przykład funkcja `</a:t>
            </a:r>
            <a:r>
              <a:rPr lang="pl-PL" dirty="0" err="1"/>
              <a:t>zbigniew</a:t>
            </a:r>
            <a:r>
              <a:rPr lang="pl-PL" dirty="0"/>
              <a:t>` może zawierać w sobie (zastępować) polecenia: zamknij rękę, wyprostuj palec, podejdź do Łucji, żgnij Łucję</a:t>
            </a:r>
          </a:p>
          <a:p>
            <a:endParaRPr lang="pl-PL" dirty="0"/>
          </a:p>
          <a:p>
            <a:r>
              <a:rPr lang="pl-PL" dirty="0"/>
              <a:t>Funkcje mogą być przypisywane do zmiennych, np `</a:t>
            </a:r>
            <a:r>
              <a:rPr lang="pl-PL" dirty="0" err="1"/>
              <a:t>var</a:t>
            </a:r>
            <a:r>
              <a:rPr lang="pl-PL" dirty="0"/>
              <a:t> </a:t>
            </a:r>
            <a:r>
              <a:rPr lang="pl-PL" dirty="0" err="1"/>
              <a:t>zbigniew</a:t>
            </a:r>
            <a:r>
              <a:rPr lang="pl-PL" dirty="0"/>
              <a:t> = </a:t>
            </a:r>
            <a:r>
              <a:rPr lang="pl-PL" dirty="0" err="1"/>
              <a:t>niedorzecznie_długa_nazwa_funkcji</a:t>
            </a:r>
            <a:r>
              <a:rPr lang="pl-PL" dirty="0"/>
              <a:t>`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9410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FFFF"/>
                </a:solidFill>
              </a:rPr>
              <a:t>Funkcje w </a:t>
            </a:r>
            <a:r>
              <a:rPr lang="pl-PL" dirty="0" err="1" smtClean="0">
                <a:solidFill>
                  <a:srgbClr val="FFFFFF"/>
                </a:solidFill>
              </a:rPr>
              <a:t>JavaScript’cie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l-PL" dirty="0" smtClean="0">
              <a:solidFill>
                <a:srgbClr val="FFFFFF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 smtClean="0"/>
              <a:t>Funkcje </a:t>
            </a:r>
            <a:r>
              <a:rPr lang="pl-PL" dirty="0"/>
              <a:t>w </a:t>
            </a:r>
            <a:r>
              <a:rPr lang="pl-PL" dirty="0" err="1"/>
              <a:t>JS’ie</a:t>
            </a:r>
            <a:r>
              <a:rPr lang="pl-PL" dirty="0"/>
              <a:t> mogą , lecz nie muszą brać argumentów, np. `żgnij(kogo)`</a:t>
            </a:r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Funkcje w </a:t>
            </a:r>
            <a:r>
              <a:rPr lang="pl-PL" dirty="0" err="1"/>
              <a:t>JS’ie</a:t>
            </a:r>
            <a:r>
              <a:rPr lang="pl-PL" dirty="0"/>
              <a:t> mogą, lecz nie muszą zwracać wartości, tak jak np. `sin(x)`</a:t>
            </a:r>
          </a:p>
        </p:txBody>
      </p:sp>
    </p:spTree>
    <p:extLst>
      <p:ext uri="{BB962C8B-B14F-4D97-AF65-F5344CB8AC3E}">
        <p14:creationId xmlns:p14="http://schemas.microsoft.com/office/powerpoint/2010/main" val="385337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FFFF"/>
                </a:solidFill>
              </a:rPr>
              <a:t>Zdarzenia, czyli co się tu dzieje?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FFFF"/>
                </a:solidFill>
              </a:rPr>
              <a:t>Zdarzenie – akcja lub wydarzenie wykryte przez program mogące zostać przez niego obsłużone</a:t>
            </a:r>
            <a:endParaRPr lang="pl-PL" dirty="0">
              <a:solidFill>
                <a:srgbClr val="FFFFFF"/>
              </a:solidFill>
            </a:endParaRPr>
          </a:p>
        </p:txBody>
      </p:sp>
      <p:pic>
        <p:nvPicPr>
          <p:cNvPr id="8" name="Symbol zastępczy obrazu 7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205" r="-14205"/>
          <a:stretch/>
        </p:blipFill>
        <p:spPr/>
      </p:pic>
      <p:sp>
        <p:nvSpPr>
          <p:cNvPr id="2" name="Symbol zastępczy tekstu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Fotomontaż roboty własnej (Google image </a:t>
            </a:r>
            <a:r>
              <a:rPr lang="pl-PL" dirty="0" err="1"/>
              <a:t>search</a:t>
            </a:r>
            <a:r>
              <a:rPr lang="pl-PL" dirty="0"/>
              <a:t>: </a:t>
            </a:r>
            <a:r>
              <a:rPr lang="pl-PL" dirty="0" smtClean="0"/>
              <a:t>’businessman’, </a:t>
            </a:r>
            <a:r>
              <a:rPr lang="pl-PL" dirty="0"/>
              <a:t>’</a:t>
            </a:r>
            <a:r>
              <a:rPr lang="pl-PL" dirty="0" err="1" smtClean="0"/>
              <a:t>hoodie</a:t>
            </a:r>
            <a:r>
              <a:rPr lang="pl-PL" dirty="0" smtClean="0"/>
              <a:t> </a:t>
            </a:r>
            <a:r>
              <a:rPr lang="pl-PL" dirty="0" err="1"/>
              <a:t>man</a:t>
            </a:r>
            <a:r>
              <a:rPr lang="pl-PL" dirty="0"/>
              <a:t> with </a:t>
            </a:r>
            <a:r>
              <a:rPr lang="pl-PL" dirty="0" err="1" smtClean="0"/>
              <a:t>gun</a:t>
            </a:r>
            <a:r>
              <a:rPr lang="pl-PL" dirty="0"/>
              <a:t>’</a:t>
            </a:r>
            <a:r>
              <a:rPr lang="pl-PL" dirty="0" smtClean="0"/>
              <a:t>)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7941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FFFF"/>
                </a:solidFill>
              </a:rPr>
              <a:t>Zdarzenia</a:t>
            </a:r>
            <a:endParaRPr lang="pl-PL" sz="2000" dirty="0">
              <a:solidFill>
                <a:srgbClr val="FFFFFF"/>
              </a:solidFill>
            </a:endParaRPr>
          </a:p>
        </p:txBody>
      </p:sp>
      <p:sp>
        <p:nvSpPr>
          <p:cNvPr id="2" name="Symbol zastępczy tekstu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 smtClean="0"/>
              <a:t>Jako</a:t>
            </a:r>
            <a:r>
              <a:rPr lang="pl-PL" dirty="0"/>
              <a:t>, że HTML, a w konsekwencji również i JS radzi sobie z użytkownikami ludzkimi, nie wszystko dzieje się synchronicznie</a:t>
            </a:r>
          </a:p>
          <a:p>
            <a:endParaRPr lang="pl-PL" dirty="0"/>
          </a:p>
          <a:p>
            <a:r>
              <a:rPr lang="pl-PL" dirty="0"/>
              <a:t>Zachodzi wobec czego czasami potrzeba zareagowania na, np, kliknięcie przycisku</a:t>
            </a:r>
          </a:p>
        </p:txBody>
      </p:sp>
    </p:spTree>
    <p:extLst>
      <p:ext uri="{BB962C8B-B14F-4D97-AF65-F5344CB8AC3E}">
        <p14:creationId xmlns:p14="http://schemas.microsoft.com/office/powerpoint/2010/main" val="199060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FFFF"/>
                </a:solidFill>
              </a:rPr>
              <a:t>Czym jest </a:t>
            </a:r>
            <a:r>
              <a:rPr lang="pl-PL" dirty="0" err="1" smtClean="0">
                <a:solidFill>
                  <a:srgbClr val="FFFFFF"/>
                </a:solidFill>
              </a:rPr>
              <a:t>JavaScript</a:t>
            </a:r>
            <a:r>
              <a:rPr lang="pl-PL" dirty="0" smtClean="0">
                <a:solidFill>
                  <a:srgbClr val="FFFFFF"/>
                </a:solidFill>
              </a:rPr>
              <a:t>?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3" name="Podtytuł 2"/>
          <p:cNvSpPr>
            <a:spLocks noGrp="1"/>
          </p:cNvSpPr>
          <p:nvPr>
            <p:ph type="subTitle" idx="4294967295"/>
          </p:nvPr>
        </p:nvSpPr>
        <p:spPr>
          <a:xfrm>
            <a:off x="395536" y="5805264"/>
            <a:ext cx="7920880" cy="1752600"/>
          </a:xfrm>
        </p:spPr>
        <p:txBody>
          <a:bodyPr/>
          <a:lstStyle/>
          <a:p>
            <a:pPr marL="0" indent="0" algn="r">
              <a:buNone/>
            </a:pPr>
            <a:r>
              <a:rPr lang="pl-PL" dirty="0" smtClean="0">
                <a:solidFill>
                  <a:srgbClr val="767676"/>
                </a:solidFill>
              </a:rPr>
              <a:t>I dlaczego nie jest on jakkolwiek  spokrewniony z Javą?</a:t>
            </a:r>
            <a:endParaRPr lang="pl-PL" dirty="0">
              <a:solidFill>
                <a:srgbClr val="7676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86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FFFF"/>
                </a:solidFill>
              </a:rPr>
              <a:t>Zdarzenia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pl-PL" i="1" dirty="0">
              <a:solidFill>
                <a:srgbClr val="FFFFFF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/>
              <a:t>Na zdarzenia reaguje się bezpośrednio z </a:t>
            </a:r>
            <a:r>
              <a:rPr lang="pl-PL" dirty="0" err="1"/>
              <a:t>HTML’a</a:t>
            </a:r>
            <a:r>
              <a:rPr lang="pl-PL" dirty="0"/>
              <a:t>, np:</a:t>
            </a:r>
          </a:p>
          <a:p>
            <a:pPr lvl="1"/>
            <a:r>
              <a:rPr lang="pl-PL" sz="1800" dirty="0"/>
              <a:t>&lt;</a:t>
            </a:r>
            <a:r>
              <a:rPr lang="pl-PL" sz="1800" i="1" dirty="0" err="1"/>
              <a:t>tag</a:t>
            </a:r>
            <a:r>
              <a:rPr lang="pl-PL" sz="1800" dirty="0"/>
              <a:t> on[</a:t>
            </a:r>
            <a:r>
              <a:rPr lang="pl-PL" sz="1800" dirty="0" err="1"/>
              <a:t>event-name</a:t>
            </a:r>
            <a:r>
              <a:rPr lang="pl-PL" sz="1800" dirty="0"/>
              <a:t>]="</a:t>
            </a:r>
            <a:r>
              <a:rPr lang="pl-PL" sz="1800" i="1" dirty="0" err="1"/>
              <a:t>expression</a:t>
            </a:r>
            <a:r>
              <a:rPr lang="pl-PL" sz="1800" dirty="0"/>
              <a:t>" /&gt;</a:t>
            </a:r>
          </a:p>
          <a:p>
            <a:r>
              <a:rPr lang="pl-PL" dirty="0" smtClean="0"/>
              <a:t>Lub </a:t>
            </a:r>
            <a:r>
              <a:rPr lang="pl-PL" dirty="0"/>
              <a:t>do właściwości instancji elementu przypisując funkcję, np:</a:t>
            </a:r>
          </a:p>
          <a:p>
            <a:pPr lvl="1"/>
            <a:r>
              <a:rPr lang="pl-PL" sz="1800" dirty="0" err="1"/>
              <a:t>expression.on</a:t>
            </a:r>
            <a:r>
              <a:rPr lang="pl-PL" sz="1800" dirty="0"/>
              <a:t>[</a:t>
            </a:r>
            <a:r>
              <a:rPr lang="pl-PL" sz="1800" dirty="0" err="1"/>
              <a:t>event-name</a:t>
            </a:r>
            <a:r>
              <a:rPr lang="pl-PL" sz="1800" dirty="0"/>
              <a:t>] = </a:t>
            </a:r>
            <a:r>
              <a:rPr lang="pl-PL" sz="1800" i="1" dirty="0" err="1"/>
              <a:t>function-definition</a:t>
            </a:r>
            <a:endParaRPr lang="pl-PL" dirty="0"/>
          </a:p>
          <a:p>
            <a:endParaRPr lang="pl-PL" i="1" dirty="0"/>
          </a:p>
        </p:txBody>
      </p:sp>
    </p:spTree>
    <p:extLst>
      <p:ext uri="{BB962C8B-B14F-4D97-AF65-F5344CB8AC3E}">
        <p14:creationId xmlns:p14="http://schemas.microsoft.com/office/powerpoint/2010/main" val="26664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FFFF"/>
                </a:solidFill>
              </a:rPr>
              <a:t>Różne dziwne rzeczy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FFFF"/>
                </a:solidFill>
              </a:rPr>
              <a:t>Interakcja z użytkownikiem w przybliżeniu</a:t>
            </a:r>
            <a:endParaRPr lang="pl-PL" dirty="0">
              <a:solidFill>
                <a:srgbClr val="FFFFFF"/>
              </a:solidFill>
            </a:endParaRPr>
          </a:p>
        </p:txBody>
      </p:sp>
      <p:pic>
        <p:nvPicPr>
          <p:cNvPr id="8" name="Symbol zastępczy obrazu 7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02" r="-6802"/>
          <a:stretch/>
        </p:blipFill>
        <p:spPr/>
      </p:pic>
      <p:sp>
        <p:nvSpPr>
          <p:cNvPr id="2" name="Symbol zastępczy tekstu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Fotomontaż własny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1703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FFFF"/>
                </a:solidFill>
              </a:rPr>
              <a:t>&lt;</a:t>
            </a:r>
            <a:r>
              <a:rPr lang="pl-PL" dirty="0" err="1" smtClean="0">
                <a:solidFill>
                  <a:srgbClr val="FFFFFF"/>
                </a:solidFill>
              </a:rPr>
              <a:t>canvas</a:t>
            </a:r>
            <a:r>
              <a:rPr lang="pl-PL" dirty="0" smtClean="0">
                <a:solidFill>
                  <a:srgbClr val="FFFFFF"/>
                </a:solidFill>
              </a:rPr>
              <a:t>&gt;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2" name="Symbol zastępczy tekstu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  <a:p>
            <a:r>
              <a:rPr lang="pl-PL" dirty="0"/>
              <a:t>&lt;</a:t>
            </a:r>
            <a:r>
              <a:rPr lang="pl-PL" dirty="0" err="1"/>
              <a:t>canvas</a:t>
            </a:r>
            <a:r>
              <a:rPr lang="pl-PL" dirty="0"/>
              <a:t>&gt; – dosłownie „płótno” – element do rysowania dwu- i trzywymiarowego, patrz przykład „</a:t>
            </a:r>
            <a:r>
              <a:rPr lang="pl-PL" dirty="0" err="1"/>
              <a:t>canvas</a:t>
            </a:r>
            <a:r>
              <a:rPr lang="pl-PL" dirty="0"/>
              <a:t>”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8091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  <a:p>
            <a:r>
              <a:rPr lang="pl-PL" dirty="0"/>
              <a:t>&lt;</a:t>
            </a:r>
            <a:r>
              <a:rPr lang="pl-PL" dirty="0" err="1"/>
              <a:t>input</a:t>
            </a:r>
            <a:r>
              <a:rPr lang="pl-PL" dirty="0"/>
              <a:t>&gt; – dosłownie „dane wejściowe” – element do obsługiwania różnorakich twórczych danych od użytkownika, patrz przykład „</a:t>
            </a:r>
            <a:r>
              <a:rPr lang="pl-PL" dirty="0" err="1"/>
              <a:t>input</a:t>
            </a:r>
            <a:r>
              <a:rPr lang="pl-PL" dirty="0"/>
              <a:t>”</a:t>
            </a:r>
          </a:p>
        </p:txBody>
      </p:sp>
      <p:sp>
        <p:nvSpPr>
          <p:cNvPr id="6" name="Tytuł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/>
              <a:t>&lt;</a:t>
            </a:r>
            <a:r>
              <a:rPr lang="pl-PL" dirty="0" err="1" smtClean="0"/>
              <a:t>input</a:t>
            </a:r>
            <a:r>
              <a:rPr lang="pl-PL" dirty="0" smtClean="0"/>
              <a:t>&gt;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2748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pl-PL" sz="4800" dirty="0" smtClean="0"/>
              <a:t>Jak działają aplikacje internetowe?</a:t>
            </a:r>
            <a:endParaRPr lang="pl-PL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/>
              <a:t>W grupach tworzyliśmy projekt naszej aplikacji mobilnej....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1"/>
          </p:nvPr>
        </p:nvSpPr>
        <p:spPr>
          <a:xfrm>
            <a:off x="467544" y="1218456"/>
            <a:ext cx="3600400" cy="4874840"/>
          </a:xfrm>
        </p:spPr>
        <p:txBody>
          <a:bodyPr/>
          <a:lstStyle/>
          <a:p>
            <a:pPr>
              <a:buNone/>
            </a:pPr>
            <a:endParaRPr lang="pl-PL" b="1" dirty="0" smtClean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 smtClean="0"/>
              <a:t>Źródło: www.wikipedia.org/ekosystem</a:t>
            </a:r>
          </a:p>
          <a:p>
            <a:endParaRPr lang="pl-PL" dirty="0"/>
          </a:p>
        </p:txBody>
      </p:sp>
      <p:pic>
        <p:nvPicPr>
          <p:cNvPr id="16" name="Obraz 15" descr="IMAG001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88024" y="980728"/>
            <a:ext cx="4451740" cy="2665548"/>
          </a:xfrm>
          <a:prstGeom prst="rect">
            <a:avLst/>
          </a:prstGeom>
        </p:spPr>
      </p:pic>
      <p:pic>
        <p:nvPicPr>
          <p:cNvPr id="17" name="Obraz 16" descr="IMAG001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980728"/>
            <a:ext cx="4536504" cy="2664296"/>
          </a:xfrm>
          <a:prstGeom prst="rect">
            <a:avLst/>
          </a:prstGeom>
        </p:spPr>
      </p:pic>
      <p:pic>
        <p:nvPicPr>
          <p:cNvPr id="18" name="Obraz 17" descr="IMAG002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512" y="3717032"/>
            <a:ext cx="4562007" cy="2731572"/>
          </a:xfrm>
          <a:prstGeom prst="rect">
            <a:avLst/>
          </a:prstGeom>
        </p:spPr>
      </p:pic>
      <p:pic>
        <p:nvPicPr>
          <p:cNvPr id="19" name="Obraz 18" descr="IMAG0025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22515" y="3717032"/>
            <a:ext cx="4441746" cy="26595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/>
          <p:cNvSpPr>
            <a:spLocks noGrp="1"/>
          </p:cNvSpPr>
          <p:nvPr>
            <p:ph type="body" sz="quarter" idx="11"/>
          </p:nvPr>
        </p:nvSpPr>
        <p:spPr>
          <a:xfrm>
            <a:off x="467544" y="980728"/>
            <a:ext cx="8496944" cy="5112568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pl-PL" sz="2400" dirty="0" smtClean="0"/>
              <a:t>Wspólnie przedyskutowaliśmy jak nasza aplikacja będzie wyglądać i jak będzie reagować na nasze polecenia.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smtClean="0"/>
              <a:t>Źródło: www.wikipedia.org/ekosystem</a:t>
            </a:r>
            <a:endParaRPr lang="pl-PL" dirty="0"/>
          </a:p>
        </p:txBody>
      </p:sp>
      <p:pic>
        <p:nvPicPr>
          <p:cNvPr id="11" name="Obraz 10" descr="IMAG00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16016" y="4437112"/>
            <a:ext cx="4427984" cy="2314035"/>
          </a:xfrm>
          <a:prstGeom prst="rect">
            <a:avLst/>
          </a:prstGeom>
        </p:spPr>
      </p:pic>
      <p:pic>
        <p:nvPicPr>
          <p:cNvPr id="13" name="Obraz 12" descr="IMAG000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4210404"/>
            <a:ext cx="4421758" cy="2647596"/>
          </a:xfrm>
          <a:prstGeom prst="rect">
            <a:avLst/>
          </a:prstGeom>
        </p:spPr>
      </p:pic>
      <p:pic>
        <p:nvPicPr>
          <p:cNvPr id="15" name="Obraz 14" descr="IMAG0009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22242" y="1844824"/>
            <a:ext cx="4421758" cy="2503580"/>
          </a:xfrm>
          <a:prstGeom prst="rect">
            <a:avLst/>
          </a:prstGeom>
        </p:spPr>
      </p:pic>
      <p:pic>
        <p:nvPicPr>
          <p:cNvPr id="20" name="Obraz 19" descr="IMAG0004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512" y="1844824"/>
            <a:ext cx="4392488" cy="23201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/>
          <p:cNvSpPr>
            <a:spLocks noGrp="1"/>
          </p:cNvSpPr>
          <p:nvPr>
            <p:ph type="body" sz="quarter" idx="11"/>
          </p:nvPr>
        </p:nvSpPr>
        <p:spPr>
          <a:xfrm>
            <a:off x="467544" y="980728"/>
            <a:ext cx="8676456" cy="5112568"/>
          </a:xfrm>
        </p:spPr>
        <p:txBody>
          <a:bodyPr/>
          <a:lstStyle/>
          <a:p>
            <a:pPr algn="ctr">
              <a:buNone/>
            </a:pPr>
            <a:r>
              <a:rPr lang="pl-PL" dirty="0" smtClean="0"/>
              <a:t>Zajęcia zakończyliśmy omówieniem podstaw języka HTML pozwalającego opisać strukturę naszej aplikacji</a:t>
            </a:r>
            <a:endParaRPr lang="pl-PL" dirty="0"/>
          </a:p>
        </p:txBody>
      </p:sp>
      <p:pic>
        <p:nvPicPr>
          <p:cNvPr id="8" name="Obraz 7" descr="IMAG002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55976" y="1772816"/>
            <a:ext cx="4788024" cy="2626151"/>
          </a:xfrm>
          <a:prstGeom prst="rect">
            <a:avLst/>
          </a:prstGeom>
        </p:spPr>
      </p:pic>
      <p:pic>
        <p:nvPicPr>
          <p:cNvPr id="9" name="Obraz 8" descr="IMAG003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772816"/>
            <a:ext cx="4211960" cy="2550868"/>
          </a:xfrm>
          <a:prstGeom prst="rect">
            <a:avLst/>
          </a:prstGeom>
        </p:spPr>
      </p:pic>
      <p:pic>
        <p:nvPicPr>
          <p:cNvPr id="10" name="Obraz 9" descr="IMAG003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4271046"/>
            <a:ext cx="4211960" cy="2586954"/>
          </a:xfrm>
          <a:prstGeom prst="rect">
            <a:avLst/>
          </a:prstGeom>
        </p:spPr>
      </p:pic>
      <p:pic>
        <p:nvPicPr>
          <p:cNvPr id="12" name="Obraz 11" descr="IMAG0037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55976" y="4365104"/>
            <a:ext cx="4788024" cy="26731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pl-PL" sz="4800" dirty="0" smtClean="0"/>
              <a:t>Jak zareagować na działania użytkownika?</a:t>
            </a:r>
            <a:endParaRPr lang="pl-PL" sz="4800" dirty="0"/>
          </a:p>
        </p:txBody>
      </p:sp>
    </p:spTree>
    <p:extLst>
      <p:ext uri="{BB962C8B-B14F-4D97-AF65-F5344CB8AC3E}">
        <p14:creationId xmlns:p14="http://schemas.microsoft.com/office/powerpoint/2010/main" val="301386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az 12" descr="SAM_287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6145019" y="2242389"/>
            <a:ext cx="3396547" cy="2601416"/>
          </a:xfrm>
          <a:prstGeom prst="rect">
            <a:avLst/>
          </a:prstGeom>
        </p:spPr>
      </p:pic>
      <p:pic>
        <p:nvPicPr>
          <p:cNvPr id="14" name="Obraz 13" descr="SAM_288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23728" y="1844824"/>
            <a:ext cx="4464496" cy="3062976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67544" y="980728"/>
            <a:ext cx="7704856" cy="5112568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pl-PL" sz="2100" dirty="0" smtClean="0"/>
              <a:t>Nauczyliśmy się w jaki sposób używać </a:t>
            </a:r>
          </a:p>
          <a:p>
            <a:pPr algn="ctr">
              <a:buNone/>
            </a:pPr>
            <a:r>
              <a:rPr lang="pl-PL" sz="2100" dirty="0" smtClean="0"/>
              <a:t>programowania </a:t>
            </a:r>
            <a:r>
              <a:rPr lang="pl-PL" sz="2100" dirty="0" err="1" smtClean="0"/>
              <a:t>JavaScript</a:t>
            </a:r>
            <a:r>
              <a:rPr lang="pl-PL" sz="2100" dirty="0" smtClean="0"/>
              <a:t> i do czego służy </a:t>
            </a:r>
          </a:p>
          <a:p>
            <a:pPr algn="ctr">
              <a:buNone/>
            </a:pPr>
            <a:endParaRPr lang="pl-PL" sz="2100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0" name="Obraz 9" descr="SAM_2865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03848" y="4095024"/>
            <a:ext cx="3683968" cy="2762976"/>
          </a:xfrm>
          <a:prstGeom prst="rect">
            <a:avLst/>
          </a:prstGeom>
        </p:spPr>
      </p:pic>
      <p:pic>
        <p:nvPicPr>
          <p:cNvPr id="11" name="Obraz 10" descr="SAM_2868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-396044" y="2240868"/>
            <a:ext cx="2952328" cy="2160240"/>
          </a:xfrm>
          <a:prstGeom prst="rect">
            <a:avLst/>
          </a:prstGeom>
        </p:spPr>
      </p:pic>
      <p:pic>
        <p:nvPicPr>
          <p:cNvPr id="12" name="Obraz 11" descr="SAM_287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4095024"/>
            <a:ext cx="3683968" cy="2762976"/>
          </a:xfrm>
          <a:prstGeom prst="rect">
            <a:avLst/>
          </a:prstGeom>
        </p:spPr>
      </p:pic>
      <p:pic>
        <p:nvPicPr>
          <p:cNvPr id="9" name="Obraz 8" descr="SAM_2864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20072" y="4095024"/>
            <a:ext cx="3923928" cy="276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6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FFFF"/>
                </a:solidFill>
              </a:rPr>
              <a:t>Definicja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 err="1" smtClean="0"/>
              <a:t>JavaScript</a:t>
            </a:r>
            <a:r>
              <a:rPr lang="pl-PL" dirty="0" smtClean="0"/>
              <a:t> </a:t>
            </a:r>
            <a:r>
              <a:rPr lang="pl-PL" dirty="0">
                <a:solidFill>
                  <a:srgbClr val="0F0F0F"/>
                </a:solidFill>
              </a:rPr>
              <a:t>to </a:t>
            </a:r>
            <a:r>
              <a:rPr lang="pl-PL" dirty="0">
                <a:solidFill>
                  <a:srgbClr val="1E1E1E"/>
                </a:solidFill>
              </a:rPr>
              <a:t>język </a:t>
            </a:r>
            <a:r>
              <a:rPr lang="pl-PL" dirty="0">
                <a:solidFill>
                  <a:srgbClr val="2D2D2D"/>
                </a:solidFill>
              </a:rPr>
              <a:t>skryptowy</a:t>
            </a:r>
            <a:r>
              <a:rPr lang="pl-PL" dirty="0"/>
              <a:t>,</a:t>
            </a:r>
            <a:r>
              <a:rPr lang="pl-PL" dirty="0">
                <a:solidFill>
                  <a:srgbClr val="D2D2D2"/>
                </a:solidFill>
              </a:rPr>
              <a:t> </a:t>
            </a:r>
            <a:r>
              <a:rPr lang="pl-PL" dirty="0">
                <a:solidFill>
                  <a:srgbClr val="3D3D3D"/>
                </a:solidFill>
              </a:rPr>
              <a:t>obiektowo</a:t>
            </a:r>
            <a:r>
              <a:rPr lang="pl-PL" dirty="0">
                <a:solidFill>
                  <a:srgbClr val="FFFFFF"/>
                </a:solidFill>
              </a:rPr>
              <a:t>  </a:t>
            </a:r>
            <a:r>
              <a:rPr lang="pl-PL" dirty="0">
                <a:solidFill>
                  <a:srgbClr val="4B4B4B"/>
                </a:solidFill>
              </a:rPr>
              <a:t>zorientowany,</a:t>
            </a:r>
            <a:r>
              <a:rPr lang="pl-PL" dirty="0">
                <a:solidFill>
                  <a:srgbClr val="B4B4B4"/>
                </a:solidFill>
              </a:rPr>
              <a:t> </a:t>
            </a:r>
            <a:r>
              <a:rPr lang="pl-PL" dirty="0">
                <a:solidFill>
                  <a:srgbClr val="5A5A5A"/>
                </a:solidFill>
              </a:rPr>
              <a:t>imperatywny </a:t>
            </a:r>
            <a:r>
              <a:rPr lang="pl-PL" dirty="0">
                <a:solidFill>
                  <a:srgbClr val="696969"/>
                </a:solidFill>
              </a:rPr>
              <a:t>i </a:t>
            </a:r>
            <a:r>
              <a:rPr lang="pl-PL" dirty="0">
                <a:solidFill>
                  <a:srgbClr val="787878"/>
                </a:solidFill>
              </a:rPr>
              <a:t>funkcyjny</a:t>
            </a:r>
          </a:p>
          <a:p>
            <a:endParaRPr lang="pl-PL" dirty="0">
              <a:solidFill>
                <a:srgbClr val="FFFFFF"/>
              </a:solidFill>
            </a:endParaRPr>
          </a:p>
          <a:p>
            <a:r>
              <a:rPr lang="pl-PL" dirty="0"/>
              <a:t>JS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/>
              <a:t>jest również</a:t>
            </a:r>
            <a:r>
              <a:rPr lang="pl-PL" dirty="0">
                <a:solidFill>
                  <a:srgbClr val="E1E1E1"/>
                </a:solidFill>
              </a:rPr>
              <a:t> </a:t>
            </a:r>
            <a:r>
              <a:rPr lang="pl-PL" dirty="0"/>
              <a:t>dynamicznie,</a:t>
            </a:r>
            <a:r>
              <a:rPr lang="pl-PL" dirty="0">
                <a:solidFill>
                  <a:srgbClr val="D2D2D2"/>
                </a:solidFill>
              </a:rPr>
              <a:t> </a:t>
            </a:r>
            <a:r>
              <a:rPr lang="pl-PL" dirty="0" err="1">
                <a:solidFill>
                  <a:srgbClr val="3D3D3D"/>
                </a:solidFill>
              </a:rPr>
              <a:t>kaczkowo</a:t>
            </a:r>
            <a:r>
              <a:rPr lang="pl-PL" dirty="0">
                <a:solidFill>
                  <a:srgbClr val="3D3D3D"/>
                </a:solidFill>
              </a:rPr>
              <a:t> </a:t>
            </a:r>
            <a:r>
              <a:rPr lang="pl-PL" dirty="0">
                <a:solidFill>
                  <a:srgbClr val="4B4B4B"/>
                </a:solidFill>
              </a:rPr>
              <a:t>typowany</a:t>
            </a:r>
          </a:p>
          <a:p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smtClean="0"/>
              <a:t>Źródło: </a:t>
            </a:r>
            <a:r>
              <a:rPr lang="pl-PL" dirty="0"/>
              <a:t>http://</a:t>
            </a:r>
            <a:r>
              <a:rPr lang="pl-PL" dirty="0" smtClean="0"/>
              <a:t>en.wikipedia.org/wiki/</a:t>
            </a:r>
            <a:r>
              <a:rPr lang="en-US" dirty="0" smtClean="0"/>
              <a:t>JavaScript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3378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10" descr="SAM_288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5400000">
            <a:off x="-861468" y="3099528"/>
            <a:ext cx="4295397" cy="322154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9552" y="1052736"/>
            <a:ext cx="7848872" cy="4968552"/>
          </a:xfrm>
        </p:spPr>
        <p:txBody>
          <a:bodyPr/>
          <a:lstStyle/>
          <a:p>
            <a:pPr algn="ctr"/>
            <a:r>
              <a:rPr lang="pl-PL" sz="2000" dirty="0" smtClean="0">
                <a:solidFill>
                  <a:schemeClr val="tx1"/>
                </a:solidFill>
              </a:rPr>
              <a:t>W drugiej części zajęć dowiedzieliśmy się jak sprawić aby urządzenie zareagowało na akcje użytkownika takie jak kliknięcie myszką czy dotyk </a:t>
            </a:r>
            <a:r>
              <a:rPr lang="pl-PL" sz="2000" dirty="0" smtClean="0">
                <a:solidFill>
                  <a:schemeClr val="tx1"/>
                </a:solidFill>
                <a:sym typeface="Wingdings" pitchFamily="2" charset="2"/>
              </a:rPr>
              <a:t></a:t>
            </a:r>
          </a:p>
          <a:p>
            <a:pPr algn="ctr"/>
            <a:endParaRPr lang="pl-PL" sz="2000" dirty="0" smtClean="0">
              <a:solidFill>
                <a:schemeClr val="tx1"/>
              </a:solidFill>
            </a:endParaRPr>
          </a:p>
          <a:p>
            <a:endParaRPr lang="pl-PL" dirty="0"/>
          </a:p>
        </p:txBody>
      </p:sp>
      <p:pic>
        <p:nvPicPr>
          <p:cNvPr id="10" name="Obraz 9" descr="SAM_288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51512" y="3863634"/>
            <a:ext cx="3992488" cy="2994366"/>
          </a:xfrm>
          <a:prstGeom prst="rect">
            <a:avLst/>
          </a:prstGeom>
        </p:spPr>
      </p:pic>
      <p:pic>
        <p:nvPicPr>
          <p:cNvPr id="12" name="Obraz 11" descr="SAM_287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67744" y="2204864"/>
            <a:ext cx="4283968" cy="321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0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pl-PL" sz="4800" dirty="0" smtClean="0"/>
              <a:t>Jak narysować coś na ekranie?</a:t>
            </a:r>
            <a:endParaRPr lang="pl-PL" sz="4800" dirty="0"/>
          </a:p>
        </p:txBody>
      </p:sp>
    </p:spTree>
    <p:extLst>
      <p:ext uri="{BB962C8B-B14F-4D97-AF65-F5344CB8AC3E}">
        <p14:creationId xmlns:p14="http://schemas.microsoft.com/office/powerpoint/2010/main" val="301386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9552" y="980728"/>
            <a:ext cx="7848872" cy="5040560"/>
          </a:xfrm>
        </p:spPr>
        <p:txBody>
          <a:bodyPr/>
          <a:lstStyle/>
          <a:p>
            <a:pPr algn="ctr"/>
            <a:r>
              <a:rPr lang="pl-PL" sz="2100" dirty="0" smtClean="0">
                <a:solidFill>
                  <a:schemeClr val="tx1"/>
                </a:solidFill>
              </a:rPr>
              <a:t>Reakcja na dotyk i rysowanie linii po ekranie… </a:t>
            </a:r>
            <a:r>
              <a:rPr lang="pl-PL" sz="2100" dirty="0" smtClean="0">
                <a:solidFill>
                  <a:schemeClr val="tx1"/>
                </a:solidFill>
                <a:sym typeface="Wingdings" pitchFamily="2" charset="2"/>
              </a:rPr>
              <a:t></a:t>
            </a:r>
          </a:p>
          <a:p>
            <a:pPr algn="ctr"/>
            <a:endParaRPr lang="pl-PL" sz="2000" dirty="0" smtClean="0">
              <a:solidFill>
                <a:schemeClr val="tx1"/>
              </a:solidFill>
              <a:sym typeface="Wingdings" pitchFamily="2" charset="2"/>
            </a:endParaRPr>
          </a:p>
          <a:p>
            <a:pPr algn="ctr"/>
            <a:endParaRPr lang="pl-PL" sz="2000" dirty="0" smtClean="0">
              <a:solidFill>
                <a:schemeClr val="tx1"/>
              </a:solidFill>
            </a:endParaRPr>
          </a:p>
          <a:p>
            <a:endParaRPr lang="pl-P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8" name="Obraz 7" descr="SAM_288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9952" y="3104964"/>
            <a:ext cx="5004048" cy="3753036"/>
          </a:xfrm>
          <a:prstGeom prst="rect">
            <a:avLst/>
          </a:prstGeom>
        </p:spPr>
      </p:pic>
      <p:pic>
        <p:nvPicPr>
          <p:cNvPr id="9" name="Obraz 8" descr="SAM_289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27985" y="3645024"/>
            <a:ext cx="4716016" cy="3651008"/>
          </a:xfrm>
          <a:prstGeom prst="rect">
            <a:avLst/>
          </a:prstGeom>
        </p:spPr>
      </p:pic>
      <p:pic>
        <p:nvPicPr>
          <p:cNvPr id="13" name="Obraz 12" descr="SAM_2899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99992" y="1412776"/>
            <a:ext cx="4644008" cy="3375756"/>
          </a:xfrm>
          <a:prstGeom prst="rect">
            <a:avLst/>
          </a:prstGeom>
        </p:spPr>
      </p:pic>
      <p:pic>
        <p:nvPicPr>
          <p:cNvPr id="14" name="Obraz 13" descr="SAM_2900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80528" y="3789040"/>
            <a:ext cx="4883968" cy="3662976"/>
          </a:xfrm>
          <a:prstGeom prst="rect">
            <a:avLst/>
          </a:prstGeom>
        </p:spPr>
      </p:pic>
      <p:pic>
        <p:nvPicPr>
          <p:cNvPr id="15" name="Obraz 14" descr="SAM_2902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80528" y="1412776"/>
            <a:ext cx="4771934" cy="33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0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Symbol zastępczy obrazu 5" descr="SAM_2901.JPG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/>
          <a:srcRect t="11067" b="11067"/>
          <a:stretch>
            <a:fillRect/>
          </a:stretch>
        </p:blipFill>
        <p:spPr>
          <a:xfrm>
            <a:off x="1763688" y="3429000"/>
            <a:ext cx="5671176" cy="3312368"/>
          </a:xfrm>
        </p:spPr>
      </p:pic>
      <p:pic>
        <p:nvPicPr>
          <p:cNvPr id="7" name="Obraz 6" descr="SAM_290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5226056" cy="3919542"/>
          </a:xfrm>
          <a:prstGeom prst="rect">
            <a:avLst/>
          </a:prstGeom>
        </p:spPr>
      </p:pic>
      <p:pic>
        <p:nvPicPr>
          <p:cNvPr id="10" name="Obraz 9" descr="SAM_289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44008" y="0"/>
            <a:ext cx="4499992" cy="39330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pl-PL" sz="4800" dirty="0" smtClean="0"/>
              <a:t>Jak zrobić zdjęcie?</a:t>
            </a:r>
            <a:endParaRPr lang="pl-PL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/>
          <p:cNvSpPr>
            <a:spLocks noGrp="1"/>
          </p:cNvSpPr>
          <p:nvPr>
            <p:ph type="body" sz="quarter" idx="10"/>
          </p:nvPr>
        </p:nvSpPr>
        <p:spPr>
          <a:xfrm>
            <a:off x="827585" y="980728"/>
            <a:ext cx="7488832" cy="5112568"/>
          </a:xfrm>
        </p:spPr>
        <p:txBody>
          <a:bodyPr/>
          <a:lstStyle/>
          <a:p>
            <a:pPr algn="ctr"/>
            <a:r>
              <a:rPr lang="pl-PL" sz="2000" dirty="0" smtClean="0"/>
              <a:t>Na ostatnich zajęciach praktycznych dowiedzieliśmy się w jaki sposób nasza aplikacja może zrobić zdjęcie. </a:t>
            </a:r>
          </a:p>
          <a:p>
            <a:pPr algn="ctr"/>
            <a:endParaRPr lang="pl-PL" sz="2000" dirty="0" smtClean="0"/>
          </a:p>
          <a:p>
            <a:pPr algn="ctr"/>
            <a:endParaRPr lang="pl-PL" sz="2000" dirty="0" smtClean="0"/>
          </a:p>
          <a:p>
            <a:pPr algn="ctr"/>
            <a:endParaRPr lang="pl-PL" sz="2000" dirty="0" smtClean="0"/>
          </a:p>
          <a:p>
            <a:pPr algn="ctr"/>
            <a:endParaRPr lang="pl-PL" sz="2000" dirty="0" smtClean="0"/>
          </a:p>
          <a:p>
            <a:pPr algn="ctr"/>
            <a:endParaRPr lang="pl-PL" dirty="0"/>
          </a:p>
        </p:txBody>
      </p:sp>
      <p:pic>
        <p:nvPicPr>
          <p:cNvPr id="6" name="Obraz 5" descr="IMAG012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916832"/>
            <a:ext cx="5772518" cy="3456384"/>
          </a:xfrm>
          <a:prstGeom prst="rect">
            <a:avLst/>
          </a:prstGeom>
        </p:spPr>
      </p:pic>
      <p:pic>
        <p:nvPicPr>
          <p:cNvPr id="7" name="Obraz 6" descr="IMAG012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42284" y="1844824"/>
            <a:ext cx="3001716" cy="50131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/>
          <p:cNvSpPr>
            <a:spLocks noGrp="1"/>
          </p:cNvSpPr>
          <p:nvPr>
            <p:ph type="body" sz="quarter" idx="10"/>
          </p:nvPr>
        </p:nvSpPr>
        <p:spPr>
          <a:xfrm>
            <a:off x="827585" y="980728"/>
            <a:ext cx="7488832" cy="5400600"/>
          </a:xfrm>
        </p:spPr>
        <p:txBody>
          <a:bodyPr/>
          <a:lstStyle/>
          <a:p>
            <a:pPr algn="ctr"/>
            <a:r>
              <a:rPr lang="pl-PL" sz="2000" dirty="0" smtClean="0"/>
              <a:t>Uczyniliśmy z naszego zdjęcia tło po którym będzie można rysować. Sprawiliśmy także, że telefon wymaże nasz obrazek gdy tylko nim potrząśniemy </a:t>
            </a:r>
            <a:r>
              <a:rPr lang="pl-PL" sz="2000" dirty="0" smtClean="0">
                <a:sym typeface="Wingdings" pitchFamily="2" charset="2"/>
              </a:rPr>
              <a:t></a:t>
            </a:r>
            <a:endParaRPr lang="pl-PL" sz="2000" dirty="0" smtClean="0"/>
          </a:p>
          <a:p>
            <a:endParaRPr lang="pl-PL" dirty="0"/>
          </a:p>
        </p:txBody>
      </p:sp>
      <p:pic>
        <p:nvPicPr>
          <p:cNvPr id="6" name="Obraz 5" descr="IMAG011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35488" y="4210404"/>
            <a:ext cx="4608512" cy="2647596"/>
          </a:xfrm>
          <a:prstGeom prst="rect">
            <a:avLst/>
          </a:prstGeom>
        </p:spPr>
      </p:pic>
      <p:pic>
        <p:nvPicPr>
          <p:cNvPr id="11" name="Obraz 10" descr="IMAG012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7944" y="1988840"/>
            <a:ext cx="5076056" cy="2895351"/>
          </a:xfrm>
          <a:prstGeom prst="rect">
            <a:avLst/>
          </a:prstGeom>
        </p:spPr>
      </p:pic>
      <p:pic>
        <p:nvPicPr>
          <p:cNvPr id="7" name="Obraz 6" descr="IMAG0119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4210404"/>
            <a:ext cx="4572000" cy="2647596"/>
          </a:xfrm>
          <a:prstGeom prst="rect">
            <a:avLst/>
          </a:prstGeom>
        </p:spPr>
      </p:pic>
      <p:pic>
        <p:nvPicPr>
          <p:cNvPr id="8" name="Obraz 7" descr="IMAG012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1988840"/>
            <a:ext cx="4572000" cy="26475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sz="4800" smtClean="0"/>
              <a:t>Dziękujemy </a:t>
            </a:r>
            <a:r>
              <a:rPr lang="pl-PL" sz="4800" dirty="0" smtClean="0"/>
              <a:t>za uwagę</a:t>
            </a:r>
            <a:r>
              <a:rPr lang="pl-PL" sz="4800" dirty="0"/>
              <a:t>! </a:t>
            </a:r>
            <a:r>
              <a:rPr lang="pl-PL" sz="4800" dirty="0" smtClean="0">
                <a:sym typeface="Wingdings" pitchFamily="2" charset="2"/>
              </a:rPr>
              <a:t></a:t>
            </a:r>
            <a:endParaRPr lang="pl-PL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pl-PL" dirty="0">
                <a:solidFill>
                  <a:srgbClr val="FFFFFF"/>
                </a:solidFill>
              </a:rPr>
              <a:t>C</a:t>
            </a:r>
            <a:r>
              <a:rPr lang="pl-PL" dirty="0" smtClean="0">
                <a:solidFill>
                  <a:srgbClr val="FFFFFF"/>
                </a:solidFill>
              </a:rPr>
              <a:t>o to NA PRAWDĘ znaczy?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4294967295"/>
          </p:nvPr>
        </p:nvSpPr>
        <p:spPr>
          <a:xfrm>
            <a:off x="971600" y="5949280"/>
            <a:ext cx="7772400" cy="1500187"/>
          </a:xfrm>
        </p:spPr>
        <p:txBody>
          <a:bodyPr/>
          <a:lstStyle/>
          <a:p>
            <a:pPr marL="0" indent="0" algn="r">
              <a:buNone/>
            </a:pPr>
            <a:r>
              <a:rPr lang="pl-PL" dirty="0" smtClean="0">
                <a:solidFill>
                  <a:srgbClr val="767676"/>
                </a:solidFill>
              </a:rPr>
              <a:t>czyli wyjaśnienie na chłopski rozum</a:t>
            </a:r>
            <a:endParaRPr lang="pl-PL" dirty="0">
              <a:solidFill>
                <a:srgbClr val="7676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57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 smtClean="0">
                <a:solidFill>
                  <a:srgbClr val="FFFFFF"/>
                </a:solidFill>
              </a:rPr>
              <a:t>Paradygmy</a:t>
            </a:r>
            <a:r>
              <a:rPr lang="pl-PL" dirty="0" smtClean="0">
                <a:solidFill>
                  <a:srgbClr val="FFFFFF"/>
                </a:solidFill>
              </a:rPr>
              <a:t>, czyli co się tu dzieje?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l-PL" dirty="0" err="1" smtClean="0">
                <a:solidFill>
                  <a:srgbClr val="FFFFFF"/>
                </a:solidFill>
              </a:rPr>
              <a:t>Paradygm</a:t>
            </a:r>
            <a:r>
              <a:rPr lang="pl-PL" dirty="0" smtClean="0">
                <a:solidFill>
                  <a:srgbClr val="FFFFFF"/>
                </a:solidFill>
              </a:rPr>
              <a:t> – fundamentalny styl programowania, będący sposobem budowania struktury i elementów programów komputerowych.</a:t>
            </a:r>
          </a:p>
          <a:p>
            <a:endParaRPr lang="pl-PL" dirty="0"/>
          </a:p>
        </p:txBody>
      </p:sp>
      <p:pic>
        <p:nvPicPr>
          <p:cNvPr id="7" name="Symbol zastępczy obrazu 6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352" r="-24352"/>
          <a:stretch/>
        </p:blipFill>
        <p:spPr/>
      </p:pic>
      <p:sp>
        <p:nvSpPr>
          <p:cNvPr id="2" name="Symbol zastępczy tekstu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/>
              <a:t>http://en.wikipedia.org/wiki/Programming_paradigm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7149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 smtClean="0">
                <a:solidFill>
                  <a:srgbClr val="FFFFFF"/>
                </a:solidFill>
              </a:rPr>
              <a:t>Paradygmy</a:t>
            </a:r>
            <a:r>
              <a:rPr lang="pl-PL" dirty="0" smtClean="0">
                <a:solidFill>
                  <a:srgbClr val="FFFFFF"/>
                </a:solidFill>
              </a:rPr>
              <a:t> w </a:t>
            </a:r>
            <a:r>
              <a:rPr lang="pl-PL" dirty="0" err="1" smtClean="0">
                <a:solidFill>
                  <a:srgbClr val="FFFFFF"/>
                </a:solidFill>
              </a:rPr>
              <a:t>JavaScript’cie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2" name="Symbol zastępczy tekstu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 smtClean="0"/>
              <a:t>Skryptowy </a:t>
            </a:r>
            <a:r>
              <a:rPr lang="pl-PL" dirty="0"/>
              <a:t>– do pisania interpretowanych programów do automatyzacji</a:t>
            </a:r>
          </a:p>
          <a:p>
            <a:endParaRPr lang="pl-PL" dirty="0"/>
          </a:p>
          <a:p>
            <a:r>
              <a:rPr lang="pl-PL" dirty="0" smtClean="0"/>
              <a:t>Zorientowany </a:t>
            </a:r>
            <a:r>
              <a:rPr lang="pl-PL" dirty="0"/>
              <a:t>obiektowo – oparty na koncepcie „obiektów” - struktur zawierających dane i kod (metody)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/>
              <a:t>Źródło: http://en.wikipedia.org/wiki/</a:t>
            </a:r>
            <a:r>
              <a:rPr lang="en-US" dirty="0" err="1" smtClean="0"/>
              <a:t>JavaScrip</a:t>
            </a:r>
            <a:r>
              <a:rPr lang="pl-PL" dirty="0" smtClean="0"/>
              <a:t>t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6956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 smtClean="0">
                <a:solidFill>
                  <a:srgbClr val="FFFFFF"/>
                </a:solidFill>
              </a:rPr>
              <a:t>Paradygmy</a:t>
            </a:r>
            <a:r>
              <a:rPr lang="pl-PL" dirty="0" smtClean="0">
                <a:solidFill>
                  <a:srgbClr val="FFFFFF"/>
                </a:solidFill>
              </a:rPr>
              <a:t> w </a:t>
            </a:r>
            <a:r>
              <a:rPr lang="pl-PL" dirty="0" err="1" smtClean="0">
                <a:solidFill>
                  <a:srgbClr val="FFFFFF"/>
                </a:solidFill>
              </a:rPr>
              <a:t>JavaScript’cie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5" name="Symbol zastępczy zawartości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pl-PL" dirty="0" smtClean="0">
              <a:solidFill>
                <a:srgbClr val="FFFFFF"/>
              </a:solidFill>
            </a:endParaRPr>
          </a:p>
        </p:txBody>
      </p:sp>
      <p:sp>
        <p:nvSpPr>
          <p:cNvPr id="2" name="Symbol zastępczy tekstu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 smtClean="0"/>
              <a:t>Funkcyjny </a:t>
            </a:r>
            <a:r>
              <a:rPr lang="pl-PL" dirty="0"/>
              <a:t>– obliczenia traktuje jak ewaluację funkcji matematycznych i unika zmiany stanu i zmiennych danych</a:t>
            </a:r>
          </a:p>
          <a:p>
            <a:endParaRPr lang="pl-PL" dirty="0"/>
          </a:p>
          <a:p>
            <a:r>
              <a:rPr lang="pl-PL" dirty="0"/>
              <a:t>Imperatywny – opisuje obliczenia orzeczeniami zmieniającymi stan programu (podobnie do języków naturalnych)</a:t>
            </a:r>
          </a:p>
          <a:p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/>
              <a:t>Źródło: http://en.wikipedia.org/wiki/</a:t>
            </a:r>
            <a:r>
              <a:rPr lang="en-US" dirty="0"/>
              <a:t>JavaScript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0626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FFFF"/>
                </a:solidFill>
              </a:rPr>
              <a:t>Typowanie, czyli na co ja patrzę?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l-PL" dirty="0" smtClean="0">
                <a:solidFill>
                  <a:srgbClr val="FFFFFF"/>
                </a:solidFill>
              </a:rPr>
              <a:t>Typowanie – zestaw zasad dających </a:t>
            </a:r>
            <a:r>
              <a:rPr lang="pl-PL" i="1" dirty="0" smtClean="0">
                <a:solidFill>
                  <a:srgbClr val="FFFFFF"/>
                </a:solidFill>
              </a:rPr>
              <a:t>typ</a:t>
            </a:r>
            <a:r>
              <a:rPr lang="pl-PL" dirty="0" smtClean="0">
                <a:solidFill>
                  <a:srgbClr val="FFFFFF"/>
                </a:solidFill>
              </a:rPr>
              <a:t> różnym konstrukcjom (zmiennym, wyrażeniom, funkcjom i modułom),</a:t>
            </a:r>
            <a:r>
              <a:rPr lang="en-US" dirty="0" smtClean="0">
                <a:solidFill>
                  <a:srgbClr val="FFFFFF"/>
                </a:solidFill>
              </a:rPr>
              <a:t/>
            </a:r>
            <a:br>
              <a:rPr lang="en-US" dirty="0" smtClean="0">
                <a:solidFill>
                  <a:srgbClr val="FFFFFF"/>
                </a:solidFill>
              </a:rPr>
            </a:br>
            <a:r>
              <a:rPr lang="pl-PL" dirty="0" smtClean="0">
                <a:solidFill>
                  <a:srgbClr val="FFFFFF"/>
                </a:solidFill>
              </a:rPr>
              <a:t>z których złożony jest program komputerowy.</a:t>
            </a:r>
            <a:endParaRPr lang="pl-PL" dirty="0">
              <a:solidFill>
                <a:srgbClr val="FFFFFF"/>
              </a:solidFill>
            </a:endParaRPr>
          </a:p>
        </p:txBody>
      </p:sp>
      <p:pic>
        <p:nvPicPr>
          <p:cNvPr id="8" name="Symbol zastępczy obrazu 7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22941"/>
            <a:ext cx="8136904" cy="3988181"/>
          </a:xfrm>
        </p:spPr>
      </p:pic>
      <p:sp>
        <p:nvSpPr>
          <p:cNvPr id="2" name="Symbol zastępczy tekstu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l-PL" dirty="0"/>
              <a:t>Źródło: </a:t>
            </a:r>
            <a:r>
              <a:rPr lang="pl-PL" dirty="0" smtClean="0"/>
              <a:t>http</a:t>
            </a:r>
            <a:r>
              <a:rPr lang="pl-PL" dirty="0"/>
              <a:t>://en.wikipedia.org/wiki/Type_system</a:t>
            </a:r>
          </a:p>
          <a:p>
            <a:r>
              <a:rPr lang="pl-PL" dirty="0"/>
              <a:t>Źródło: </a:t>
            </a:r>
            <a:r>
              <a:rPr lang="pl-PL" dirty="0" smtClean="0"/>
              <a:t>http</a:t>
            </a:r>
            <a:r>
              <a:rPr lang="pl-PL" dirty="0"/>
              <a:t>://joose-js.googlecode.com/svn/trunk/doc_images/Joose_Type_Hierarchy.png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6257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FFFF"/>
                </a:solidFill>
              </a:rPr>
              <a:t>Typowanie w </a:t>
            </a:r>
            <a:r>
              <a:rPr lang="pl-PL" dirty="0" err="1" smtClean="0">
                <a:solidFill>
                  <a:srgbClr val="FFFFFF"/>
                </a:solidFill>
              </a:rPr>
              <a:t>JavaScript’cie</a:t>
            </a:r>
            <a:endParaRPr lang="pl-PL" dirty="0">
              <a:solidFill>
                <a:srgbClr val="FFFFFF"/>
              </a:solidFill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/>
              <a:t>Dynamiczne – zmienne nie mają stałego typu, mogą go zmieniać w dowolnym czasie</a:t>
            </a:r>
          </a:p>
          <a:p>
            <a:endParaRPr lang="pl-PL" dirty="0"/>
          </a:p>
          <a:p>
            <a:r>
              <a:rPr lang="pl-PL" dirty="0" err="1"/>
              <a:t>Kaczkowe</a:t>
            </a:r>
            <a:r>
              <a:rPr lang="pl-PL" dirty="0"/>
              <a:t> – zmienne nie muszą mieć ustalonego typu, wystarczy jedynie, że udostępniają wymagane funkcje. Nazwa wzięła się z powiedzenia „</a:t>
            </a:r>
            <a:r>
              <a:rPr lang="en-US" dirty="0"/>
              <a:t>If it </a:t>
            </a:r>
            <a:r>
              <a:rPr lang="pl-PL" dirty="0" err="1"/>
              <a:t>walks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a </a:t>
            </a:r>
            <a:r>
              <a:rPr lang="pl-PL" dirty="0" err="1"/>
              <a:t>duck</a:t>
            </a:r>
            <a:r>
              <a:rPr lang="en-US" dirty="0"/>
              <a:t> and talks like a duck, it must be a duck</a:t>
            </a:r>
            <a:r>
              <a:rPr lang="pl-PL" dirty="0"/>
              <a:t>”</a:t>
            </a: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smtClean="0"/>
              <a:t>Źródło: </a:t>
            </a:r>
            <a:r>
              <a:rPr lang="pl-PL" dirty="0"/>
              <a:t>http://c2.com/cgi/wiki?DuckTyping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65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BAE0B4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BAE0B4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BAE0B4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</TotalTime>
  <Words>931</Words>
  <Application>Microsoft Office PowerPoint</Application>
  <PresentationFormat>Pokaz na ekranie (4:3)</PresentationFormat>
  <Paragraphs>130</Paragraphs>
  <Slides>37</Slides>
  <Notes>10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37</vt:i4>
      </vt:variant>
    </vt:vector>
  </HeadingPairs>
  <TitlesOfParts>
    <vt:vector size="38" baseType="lpstr">
      <vt:lpstr>Motyw pakietu Office</vt:lpstr>
      <vt:lpstr>APLIKACJE MOBILNE Prowadzący zajęcia: Bartosz Lepper, Piotr Zaborski, Danka Niedziałkowska  Praktykantka: Izabela Malik  </vt:lpstr>
      <vt:lpstr>Czym jest JavaScript?</vt:lpstr>
      <vt:lpstr>Definicja</vt:lpstr>
      <vt:lpstr>Co to NA PRAWDĘ znaczy?</vt:lpstr>
      <vt:lpstr>Paradygmy, czyli co się tu dzieje?</vt:lpstr>
      <vt:lpstr>Paradygmy w JavaScript’cie</vt:lpstr>
      <vt:lpstr>Paradygmy w JavaScript’cie</vt:lpstr>
      <vt:lpstr>Typowanie, czyli na co ja patrzę?</vt:lpstr>
      <vt:lpstr>Typowanie w JavaScript’cie</vt:lpstr>
      <vt:lpstr>Zmienne, czyli gdzie ja patrzę?</vt:lpstr>
      <vt:lpstr>Zmienne ogólnie</vt:lpstr>
      <vt:lpstr>Zmienne w JavaScript’cie</vt:lpstr>
      <vt:lpstr>Zmienne w JavaScript’cie</vt:lpstr>
      <vt:lpstr>Funkcje, czyli czemu ja to znowu piszę?</vt:lpstr>
      <vt:lpstr>Funkcje ogólnie</vt:lpstr>
      <vt:lpstr>Funkcje ogólnie</vt:lpstr>
      <vt:lpstr>Funkcje w JavaScript’cie</vt:lpstr>
      <vt:lpstr>Zdarzenia, czyli co się tu dzieje?</vt:lpstr>
      <vt:lpstr>Zdarzenia</vt:lpstr>
      <vt:lpstr>Zdarzenia</vt:lpstr>
      <vt:lpstr>Różne dziwne rzeczy</vt:lpstr>
      <vt:lpstr>&lt;canvas&gt;</vt:lpstr>
      <vt:lpstr>&lt;input&gt;</vt:lpstr>
      <vt:lpstr>Jak działają aplikacje internetowe?</vt:lpstr>
      <vt:lpstr>W grupach tworzyliśmy projekt naszej aplikacji mobilnej....</vt:lpstr>
      <vt:lpstr>Prezentacja programu PowerPoint</vt:lpstr>
      <vt:lpstr>Prezentacja programu PowerPoint</vt:lpstr>
      <vt:lpstr>Jak zareagować na działania użytkownika?</vt:lpstr>
      <vt:lpstr>Prezentacja programu PowerPoint</vt:lpstr>
      <vt:lpstr>Prezentacja programu PowerPoint</vt:lpstr>
      <vt:lpstr>Jak narysować coś na ekranie?</vt:lpstr>
      <vt:lpstr>Prezentacja programu PowerPoint</vt:lpstr>
      <vt:lpstr>Prezentacja programu PowerPoint</vt:lpstr>
      <vt:lpstr>Jak zrobić zdjęcie?</vt:lpstr>
      <vt:lpstr>Prezentacja programu PowerPoint</vt:lpstr>
      <vt:lpstr>Prezentacja programu PowerPoint</vt:lpstr>
      <vt:lpstr>Dziękujemy za uwagę! 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 czego są nam potrzebne dziurki w nosie?</dc:title>
  <dc:creator>Anna;nabijaczleweli;maja78789@gmail.com;Łucja Hanna Biały</dc:creator>
  <cp:lastModifiedBy>nabijaczleweli</cp:lastModifiedBy>
  <cp:revision>130</cp:revision>
  <dcterms:created xsi:type="dcterms:W3CDTF">2011-12-07T10:18:05Z</dcterms:created>
  <dcterms:modified xsi:type="dcterms:W3CDTF">2015-05-23T08:04:52Z</dcterms:modified>
</cp:coreProperties>
</file>